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7"/>
  </p:notesMasterIdLst>
  <p:sldIdLst>
    <p:sldId id="5377" r:id="rId2"/>
    <p:sldId id="5427" r:id="rId3"/>
    <p:sldId id="5394" r:id="rId4"/>
    <p:sldId id="5423" r:id="rId5"/>
    <p:sldId id="5415" r:id="rId6"/>
    <p:sldId id="539" r:id="rId7"/>
    <p:sldId id="5416" r:id="rId8"/>
    <p:sldId id="5420" r:id="rId9"/>
    <p:sldId id="5428" r:id="rId10"/>
    <p:sldId id="5421" r:id="rId11"/>
    <p:sldId id="5422" r:id="rId12"/>
    <p:sldId id="5430" r:id="rId13"/>
    <p:sldId id="5426" r:id="rId14"/>
    <p:sldId id="5409" r:id="rId15"/>
    <p:sldId id="5396" r:id="rId1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4617F1"/>
    <a:srgbClr val="FF9999"/>
    <a:srgbClr val="FF7C8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7189" autoAdjust="0"/>
    <p:restoredTop sz="94660"/>
  </p:normalViewPr>
  <p:slideViewPr>
    <p:cSldViewPr snapToGrid="0">
      <p:cViewPr varScale="1">
        <p:scale>
          <a:sx n="72" d="100"/>
          <a:sy n="72" d="100"/>
        </p:scale>
        <p:origin x="570" y="6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384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4D40047-E70B-442C-8AF4-6B1214F71E69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4FAE69D-14F8-4E91-8FCE-82C7D3ACE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224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57529-9473-4230-BBA0-9B7ADB3DB5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</p:spPr>
        <p:txBody>
          <a:bodyPr anchor="b">
            <a:normAutofit/>
          </a:bodyPr>
          <a:lstStyle>
            <a:lvl1pPr algn="ctr">
              <a:defRPr sz="5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E24EA9-9068-416E-95EC-B3920C687D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2C11C5-BF8F-45DD-BEDA-C79C09F11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83263-1B7F-4326-8A9E-B6BCECFC68A3}" type="datetime1">
              <a:rPr lang="en-US" smtClean="0"/>
              <a:t>11/24/2021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86EDF6A-A13E-4AA4-90E4-3226EAF334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645" t="15136" r="7733" b="10889"/>
          <a:stretch/>
        </p:blipFill>
        <p:spPr>
          <a:xfrm>
            <a:off x="9744892" y="5745916"/>
            <a:ext cx="2184979" cy="1074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134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40F57-49F7-4E01-93B0-CA992969B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C624D0-FC3E-4CE0-945F-D59F4AE3CC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marL="228600" indent="-228600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lvl1pPr>
            <a:lvl2pPr marL="685800" indent="-228600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E30A58-BB09-4E38-81D0-4CE02DB67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7DA5C-BBAE-4103-BCD1-5E3132B0CFA0}" type="datetime1">
              <a:rPr lang="en-US" smtClean="0"/>
              <a:t>11/24/2021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D4D64E-511E-4EA4-9FF7-1CBBB53C4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F04B1E-C971-46DC-AA88-27B599F32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D1FEB-8A09-4206-AF6C-FB54A24CA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239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64E7950-DED0-4DCF-829F-73B98C956E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752165-55FF-4F15-83FF-B62AFC3F66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 marL="228600" indent="-228600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lvl1pPr>
            <a:lvl2pPr marL="685800" indent="-228600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66BF3F-1830-4414-8026-FCE945166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7E344-5B46-49CA-90C5-53463235A6F1}" type="datetime1">
              <a:rPr lang="en-US" smtClean="0"/>
              <a:t>11/24/2021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0818A5-4878-45B8-9E1A-2419C23E7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4D26A1-76C7-4A0C-A60E-8D2645DA3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D1FEB-8A09-4206-AF6C-FB54A24CA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960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C07D7-997F-47FF-9448-288B7086F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0041"/>
            <a:ext cx="10515600" cy="701675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43A113-3303-4C84-9597-DD8A99F325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0065" y="1638339"/>
            <a:ext cx="10515600" cy="4351338"/>
          </a:xfrm>
        </p:spPr>
        <p:txBody>
          <a:bodyPr/>
          <a:lstStyle>
            <a:lvl1pPr marL="228600" indent="-228600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  <a:defRPr sz="2000" b="1"/>
            </a:lvl1pPr>
            <a:lvl2pPr marL="685800" indent="-228600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  <a:defRPr sz="1800"/>
            </a:lvl2pPr>
            <a:lvl3pPr marL="1143000" indent="-228600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  <a:defRPr sz="1600"/>
            </a:lvl3pPr>
            <a:lvl4pPr marL="1600200" indent="-228600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  <a:defRPr sz="1400"/>
            </a:lvl4pPr>
            <a:lvl5pPr marL="2057400" indent="-228600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9A751E-C46E-408F-ABD3-BE70F9EDF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CAE7B-FB88-4942-AC53-A175FA1BC1A5}" type="datetime1">
              <a:rPr lang="en-US" smtClean="0"/>
              <a:t>11/24/2021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209AEA-CF8F-4976-B9CD-D782815AC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4365E5-694F-449E-B141-2F00AB3DC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D1FEB-8A09-4206-AF6C-FB54A24CA24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B03E6E-F11A-4CFA-880A-98E8A1C809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645" t="15136" r="7733" b="10889"/>
          <a:stretch/>
        </p:blipFill>
        <p:spPr>
          <a:xfrm>
            <a:off x="9744892" y="5745916"/>
            <a:ext cx="2184979" cy="1074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441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18365-0C6D-43E4-8C2C-EAB22F343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7DD068-916B-4912-8FF1-3C0CABC252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BE7FC5-6496-45C2-8850-052D4B783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7B238-C880-4E7B-801A-5D08F3190999}" type="datetime1">
              <a:rPr lang="en-US" smtClean="0"/>
              <a:t>11/24/2021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D57C29-B360-46E5-926C-F5961A221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B1045F-0D82-4A52-ABF3-B0A192C05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D1FEB-8A09-4206-AF6C-FB54A24CA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721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FAE26E-7504-4CD1-9714-96564189E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DB80E2-0C36-44E1-8037-A85AFF568D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 marL="228600" indent="-228600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lvl1pPr>
            <a:lvl2pPr marL="685800" indent="-228600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D7D88D-A966-4EDC-B168-92DD26C26F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 marL="228600" indent="-228600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lvl1pPr>
            <a:lvl2pPr marL="685800" indent="-228600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ACBE3C-0B2F-4DA9-8B66-7F17504DE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A22E6-E977-438D-A77F-53ADBB06E4F0}" type="datetime1">
              <a:rPr lang="en-US" smtClean="0"/>
              <a:t>11/24/2021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F46ECF-22DC-48C2-BFD8-92E606EF7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20E2C8-C7FC-47A5-BF53-875B1E817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D1FEB-8A09-4206-AF6C-FB54A24CA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182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B1406-5256-49BC-A88C-0C17C277C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146C25-5BD4-42E9-AA59-3A9DCC0012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597820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lang="en-US" sz="2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AA2526-2F15-4F8C-A8CE-BB91741BC1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 marL="228600" indent="-228600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  <a:defRPr sz="2000"/>
            </a:lvl1pPr>
            <a:lvl2pPr marL="685800" indent="-228600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  <a:defRPr sz="1800"/>
            </a:lvl2pPr>
            <a:lvl3pPr marL="1143000" indent="-228600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  <a:defRPr sz="1600"/>
            </a:lvl3pPr>
            <a:lvl4pPr marL="1600200" indent="-228600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98CA0F-DA61-4686-80A3-BC0B4A7715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lang="en-US" sz="2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101A8F-2C5B-4A6A-982E-05D563A3A9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 marL="228600" indent="-228600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lvl1pPr>
            <a:lvl2pPr marL="685800" indent="-228600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64850A0-2F29-4317-9489-A3D0A6E3D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963EF-7B95-4A15-B4C5-3E82F8C00FA6}" type="datetime1">
              <a:rPr lang="en-US" smtClean="0"/>
              <a:t>11/24/2021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94D4CA-1978-4654-AAB8-3D4196E90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B027E47-3383-4E52-AAC5-62C0DED30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D1FEB-8A09-4206-AF6C-FB54A24CA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459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FC2C7-E3A7-4D97-8FC1-41D14309B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6793"/>
            <a:ext cx="10515600" cy="7016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4CC9F9-32AB-49AB-804D-8511E8C760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BCB8F-7F8B-450F-BE14-7201EE7B0876}" type="datetime1">
              <a:rPr lang="en-US" smtClean="0"/>
              <a:t>11/24/2021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25C3C4-0B95-467A-9437-3F06ED579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8785C4-0D40-4140-9272-B5A735025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D1FEB-8A09-4206-AF6C-FB54A24CA249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683CBDF-6122-4D87-A51E-160C16C4B0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645" t="15136" r="7733" b="10889"/>
          <a:stretch/>
        </p:blipFill>
        <p:spPr>
          <a:xfrm>
            <a:off x="9744892" y="5745916"/>
            <a:ext cx="2184979" cy="1074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369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D4BA4E-B948-4B48-AFAB-9EFA68CE5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FB4D4-2F09-422C-ABA6-2ED7C7B71F3B}" type="datetime1">
              <a:rPr lang="en-US" smtClean="0"/>
              <a:t>11/24/2021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ED07FB-F79D-49D2-8088-4BEED5970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7A7FA5-D9FF-44F2-ABE0-CFFF8E06D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D1FEB-8A09-4206-AF6C-FB54A24CA249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6BAD1A-601A-4FFE-837C-324D9BAD55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645" t="15136" r="7733" b="10889"/>
          <a:stretch/>
        </p:blipFill>
        <p:spPr>
          <a:xfrm>
            <a:off x="9744892" y="5745916"/>
            <a:ext cx="2184979" cy="1074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254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F4066-27A4-4B80-99CA-0F3CFA498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FABF61-8051-4FFD-9070-323700D31F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228600" indent="-228600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  <a:defRPr sz="2000"/>
            </a:lvl1pPr>
            <a:lvl2pPr marL="685800" indent="-228600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  <a:defRPr sz="1800"/>
            </a:lvl2pPr>
            <a:lvl3pPr marL="1143000" indent="-228600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  <a:defRPr sz="1600"/>
            </a:lvl3pPr>
            <a:lvl4pPr marL="1600200" indent="-228600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  <a:defRPr sz="1400"/>
            </a:lvl4pPr>
            <a:lvl5pPr marL="2057400" indent="-228600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5EDFEF-FC83-4996-B227-64290DB8AC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6A3A8E-8CAD-4710-AB66-B9AA8FBB3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68CD2-2DD2-401B-81C0-E3BABF816606}" type="datetime1">
              <a:rPr lang="en-US" smtClean="0"/>
              <a:t>11/24/2021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3E8947-6EFC-453A-81DF-1BBB4DD40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74C87E-56D5-43F0-B542-8F8684334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D1FEB-8A09-4206-AF6C-FB54A24CA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843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967F4-3D7C-4E05-8C9D-82BEABAF0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A81310-A32E-44C8-BA41-BC8F8F9B52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097BA7-6862-4093-B4BB-E05E951A81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6C70F5-4704-4562-BF12-53AADCC89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F14F2-A674-4618-A6FB-0676428577AD}" type="datetime1">
              <a:rPr lang="en-US" smtClean="0"/>
              <a:t>11/24/2021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7B9C4E-FDC6-4F20-A237-C08126FA0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9A831E-4AC1-441B-B521-5BC69E51C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D1FEB-8A09-4206-AF6C-FB54A24CA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196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D7DD45-FA84-40BF-B734-3F6EC02EC4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32582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F82E17-7DCA-487D-BFD0-080B4D37CA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0A313D-C358-43D1-B7B3-CF4A63CB9B3C}" type="datetime1">
              <a:rPr lang="en-US" smtClean="0"/>
              <a:t>11/24/2021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019855-515C-40A8-AE68-418769FD9F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EB5244-F079-474D-AD7A-BC759A973A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45138" y="637319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FD1FEB-8A09-4206-AF6C-FB54A24CA249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8DC295-BE07-47AE-AFBB-D8CA84961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448" y="160321"/>
            <a:ext cx="10515600" cy="701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F33AD39-9B97-497B-BFCC-7592136FFB9C}"/>
              </a:ext>
            </a:extLst>
          </p:cNvPr>
          <p:cNvGrpSpPr/>
          <p:nvPr userDrawn="1"/>
        </p:nvGrpSpPr>
        <p:grpSpPr>
          <a:xfrm>
            <a:off x="680621" y="6275560"/>
            <a:ext cx="1974740" cy="560393"/>
            <a:chOff x="411530" y="329965"/>
            <a:chExt cx="1974740" cy="560393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CEA9DD5C-1FF1-4ACB-99F7-27F32EC9A810}"/>
                </a:ext>
              </a:extLst>
            </p:cNvPr>
            <p:cNvGrpSpPr/>
            <p:nvPr/>
          </p:nvGrpSpPr>
          <p:grpSpPr>
            <a:xfrm>
              <a:off x="533080" y="329965"/>
              <a:ext cx="1853190" cy="560393"/>
              <a:chOff x="1937896" y="788435"/>
              <a:chExt cx="1853190" cy="560393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63BDA21C-EA1A-4586-8E7B-5645AFCB74FB}"/>
                  </a:ext>
                </a:extLst>
              </p:cNvPr>
              <p:cNvSpPr/>
              <p:nvPr/>
            </p:nvSpPr>
            <p:spPr>
              <a:xfrm>
                <a:off x="2117657" y="788435"/>
                <a:ext cx="165942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400" b="1" dirty="0">
                    <a:latin typeface="Bookman Old Style" panose="02050604050505020204" pitchFamily="18" charset="0"/>
                  </a:rPr>
                  <a:t>Scimitar </a:t>
                </a: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D2D595C8-44B2-4528-9A7C-1C25F79767F4}"/>
                  </a:ext>
                </a:extLst>
              </p:cNvPr>
              <p:cNvSpPr/>
              <p:nvPr/>
            </p:nvSpPr>
            <p:spPr>
              <a:xfrm>
                <a:off x="1937896" y="1071829"/>
                <a:ext cx="1853190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Production Egypt Ltd</a:t>
                </a: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EA7AB74D-B8EF-4BAD-BFF0-197EED809D7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 rot="20653680">
              <a:off x="411530" y="335311"/>
              <a:ext cx="474116" cy="463854"/>
              <a:chOff x="5233" y="3897"/>
              <a:chExt cx="260" cy="275"/>
            </a:xfrm>
          </p:grpSpPr>
          <p:sp>
            <p:nvSpPr>
              <p:cNvPr id="14" name="Freeform 2">
                <a:extLst>
                  <a:ext uri="{FF2B5EF4-FFF2-40B4-BE49-F238E27FC236}">
                    <a16:creationId xmlns:a16="http://schemas.microsoft.com/office/drawing/2014/main" id="{8E121D5E-5769-4A5C-A488-52896FA428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5" y="3897"/>
                <a:ext cx="238" cy="275"/>
              </a:xfrm>
              <a:custGeom>
                <a:avLst/>
                <a:gdLst>
                  <a:gd name="T0" fmla="*/ 30 w 3416"/>
                  <a:gd name="T1" fmla="*/ 2719 h 3939"/>
                  <a:gd name="T2" fmla="*/ 39 w 3416"/>
                  <a:gd name="T3" fmla="*/ 2621 h 3939"/>
                  <a:gd name="T4" fmla="*/ 57 w 3416"/>
                  <a:gd name="T5" fmla="*/ 2613 h 3939"/>
                  <a:gd name="T6" fmla="*/ 146 w 3416"/>
                  <a:gd name="T7" fmla="*/ 2630 h 3939"/>
                  <a:gd name="T8" fmla="*/ 465 w 3416"/>
                  <a:gd name="T9" fmla="*/ 2595 h 3939"/>
                  <a:gd name="T10" fmla="*/ 863 w 3416"/>
                  <a:gd name="T11" fmla="*/ 2391 h 3939"/>
                  <a:gd name="T12" fmla="*/ 1112 w 3416"/>
                  <a:gd name="T13" fmla="*/ 2072 h 3939"/>
                  <a:gd name="T14" fmla="*/ 1322 w 3416"/>
                  <a:gd name="T15" fmla="*/ 1612 h 3939"/>
                  <a:gd name="T16" fmla="*/ 1562 w 3416"/>
                  <a:gd name="T17" fmla="*/ 1036 h 3939"/>
                  <a:gd name="T18" fmla="*/ 1802 w 3416"/>
                  <a:gd name="T19" fmla="*/ 604 h 3939"/>
                  <a:gd name="T20" fmla="*/ 2148 w 3416"/>
                  <a:gd name="T21" fmla="*/ 335 h 3939"/>
                  <a:gd name="T22" fmla="*/ 2618 w 3416"/>
                  <a:gd name="T23" fmla="*/ 124 h 3939"/>
                  <a:gd name="T24" fmla="*/ 3296 w 3416"/>
                  <a:gd name="T25" fmla="*/ 32 h 3939"/>
                  <a:gd name="T26" fmla="*/ 3338 w 3416"/>
                  <a:gd name="T27" fmla="*/ 316 h 3939"/>
                  <a:gd name="T28" fmla="*/ 3338 w 3416"/>
                  <a:gd name="T29" fmla="*/ 604 h 3939"/>
                  <a:gd name="T30" fmla="*/ 3338 w 3416"/>
                  <a:gd name="T31" fmla="*/ 940 h 3939"/>
                  <a:gd name="T32" fmla="*/ 3338 w 3416"/>
                  <a:gd name="T33" fmla="*/ 1180 h 3939"/>
                  <a:gd name="T34" fmla="*/ 3283 w 3416"/>
                  <a:gd name="T35" fmla="*/ 1186 h 3939"/>
                  <a:gd name="T36" fmla="*/ 2698 w 3416"/>
                  <a:gd name="T37" fmla="*/ 1514 h 3939"/>
                  <a:gd name="T38" fmla="*/ 2414 w 3416"/>
                  <a:gd name="T39" fmla="*/ 2045 h 3939"/>
                  <a:gd name="T40" fmla="*/ 2268 w 3416"/>
                  <a:gd name="T41" fmla="*/ 2549 h 3939"/>
                  <a:gd name="T42" fmla="*/ 1918 w 3416"/>
                  <a:gd name="T43" fmla="*/ 3118 h 3939"/>
                  <a:gd name="T44" fmla="*/ 1798 w 3416"/>
                  <a:gd name="T45" fmla="*/ 3284 h 3939"/>
                  <a:gd name="T46" fmla="*/ 1218 w 3416"/>
                  <a:gd name="T47" fmla="*/ 3649 h 3939"/>
                  <a:gd name="T48" fmla="*/ 190 w 3416"/>
                  <a:gd name="T49" fmla="*/ 3827 h 3939"/>
                  <a:gd name="T50" fmla="*/ 75 w 3416"/>
                  <a:gd name="T51" fmla="*/ 3818 h 3939"/>
                  <a:gd name="T52" fmla="*/ 22 w 3416"/>
                  <a:gd name="T53" fmla="*/ 3756 h 3939"/>
                  <a:gd name="T54" fmla="*/ 30 w 3416"/>
                  <a:gd name="T55" fmla="*/ 2719 h 39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416" h="3939">
                    <a:moveTo>
                      <a:pt x="30" y="2719"/>
                    </a:moveTo>
                    <a:cubicBezTo>
                      <a:pt x="33" y="2530"/>
                      <a:pt x="35" y="2639"/>
                      <a:pt x="39" y="2621"/>
                    </a:cubicBezTo>
                    <a:cubicBezTo>
                      <a:pt x="43" y="2603"/>
                      <a:pt x="39" y="2612"/>
                      <a:pt x="57" y="2613"/>
                    </a:cubicBezTo>
                    <a:cubicBezTo>
                      <a:pt x="75" y="2614"/>
                      <a:pt x="78" y="2633"/>
                      <a:pt x="146" y="2630"/>
                    </a:cubicBezTo>
                    <a:cubicBezTo>
                      <a:pt x="214" y="2627"/>
                      <a:pt x="345" y="2635"/>
                      <a:pt x="465" y="2595"/>
                    </a:cubicBezTo>
                    <a:cubicBezTo>
                      <a:pt x="585" y="2555"/>
                      <a:pt x="755" y="2478"/>
                      <a:pt x="863" y="2391"/>
                    </a:cubicBezTo>
                    <a:cubicBezTo>
                      <a:pt x="971" y="2304"/>
                      <a:pt x="1036" y="2202"/>
                      <a:pt x="1112" y="2072"/>
                    </a:cubicBezTo>
                    <a:cubicBezTo>
                      <a:pt x="1188" y="1942"/>
                      <a:pt x="1247" y="1785"/>
                      <a:pt x="1322" y="1612"/>
                    </a:cubicBezTo>
                    <a:cubicBezTo>
                      <a:pt x="1397" y="1439"/>
                      <a:pt x="1482" y="1204"/>
                      <a:pt x="1562" y="1036"/>
                    </a:cubicBezTo>
                    <a:cubicBezTo>
                      <a:pt x="1642" y="868"/>
                      <a:pt x="1704" y="721"/>
                      <a:pt x="1802" y="604"/>
                    </a:cubicBezTo>
                    <a:cubicBezTo>
                      <a:pt x="1900" y="487"/>
                      <a:pt x="2012" y="415"/>
                      <a:pt x="2148" y="335"/>
                    </a:cubicBezTo>
                    <a:cubicBezTo>
                      <a:pt x="2284" y="255"/>
                      <a:pt x="2427" y="174"/>
                      <a:pt x="2618" y="124"/>
                    </a:cubicBezTo>
                    <a:cubicBezTo>
                      <a:pt x="2809" y="74"/>
                      <a:pt x="3176" y="0"/>
                      <a:pt x="3296" y="32"/>
                    </a:cubicBezTo>
                    <a:cubicBezTo>
                      <a:pt x="3416" y="64"/>
                      <a:pt x="3331" y="221"/>
                      <a:pt x="3338" y="316"/>
                    </a:cubicBezTo>
                    <a:cubicBezTo>
                      <a:pt x="3345" y="411"/>
                      <a:pt x="3338" y="500"/>
                      <a:pt x="3338" y="604"/>
                    </a:cubicBezTo>
                    <a:cubicBezTo>
                      <a:pt x="3338" y="708"/>
                      <a:pt x="3338" y="844"/>
                      <a:pt x="3338" y="940"/>
                    </a:cubicBezTo>
                    <a:cubicBezTo>
                      <a:pt x="3338" y="1036"/>
                      <a:pt x="3347" y="1139"/>
                      <a:pt x="3338" y="1180"/>
                    </a:cubicBezTo>
                    <a:cubicBezTo>
                      <a:pt x="3329" y="1221"/>
                      <a:pt x="3389" y="1130"/>
                      <a:pt x="3283" y="1186"/>
                    </a:cubicBezTo>
                    <a:cubicBezTo>
                      <a:pt x="3177" y="1242"/>
                      <a:pt x="2843" y="1371"/>
                      <a:pt x="2698" y="1514"/>
                    </a:cubicBezTo>
                    <a:cubicBezTo>
                      <a:pt x="2553" y="1657"/>
                      <a:pt x="2486" y="1873"/>
                      <a:pt x="2414" y="2045"/>
                    </a:cubicBezTo>
                    <a:cubicBezTo>
                      <a:pt x="2342" y="2217"/>
                      <a:pt x="2351" y="2370"/>
                      <a:pt x="2268" y="2549"/>
                    </a:cubicBezTo>
                    <a:cubicBezTo>
                      <a:pt x="2185" y="2728"/>
                      <a:pt x="1996" y="2996"/>
                      <a:pt x="1918" y="3118"/>
                    </a:cubicBezTo>
                    <a:cubicBezTo>
                      <a:pt x="1840" y="3240"/>
                      <a:pt x="1915" y="3196"/>
                      <a:pt x="1798" y="3284"/>
                    </a:cubicBezTo>
                    <a:cubicBezTo>
                      <a:pt x="1681" y="3372"/>
                      <a:pt x="1486" y="3558"/>
                      <a:pt x="1218" y="3649"/>
                    </a:cubicBezTo>
                    <a:cubicBezTo>
                      <a:pt x="950" y="3740"/>
                      <a:pt x="380" y="3799"/>
                      <a:pt x="190" y="3827"/>
                    </a:cubicBezTo>
                    <a:cubicBezTo>
                      <a:pt x="0" y="3855"/>
                      <a:pt x="103" y="3830"/>
                      <a:pt x="75" y="3818"/>
                    </a:cubicBezTo>
                    <a:cubicBezTo>
                      <a:pt x="47" y="3806"/>
                      <a:pt x="29" y="3939"/>
                      <a:pt x="22" y="3756"/>
                    </a:cubicBezTo>
                    <a:cubicBezTo>
                      <a:pt x="15" y="3573"/>
                      <a:pt x="27" y="2908"/>
                      <a:pt x="30" y="2719"/>
                    </a:cubicBezTo>
                    <a:close/>
                  </a:path>
                </a:pathLst>
              </a:custGeom>
              <a:solidFill>
                <a:srgbClr val="CC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CC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15" name="Freeform 3">
                <a:extLst>
                  <a:ext uri="{FF2B5EF4-FFF2-40B4-BE49-F238E27FC236}">
                    <a16:creationId xmlns:a16="http://schemas.microsoft.com/office/drawing/2014/main" id="{4C1C7E93-BCC7-44E0-84D3-B5538EEB41E0}"/>
                  </a:ext>
                </a:extLst>
              </p:cNvPr>
              <p:cNvSpPr>
                <a:spLocks/>
              </p:cNvSpPr>
              <p:nvPr/>
            </p:nvSpPr>
            <p:spPr bwMode="auto">
              <a:xfrm rot="21344389">
                <a:off x="5233" y="3924"/>
                <a:ext cx="125" cy="126"/>
              </a:xfrm>
              <a:custGeom>
                <a:avLst/>
                <a:gdLst>
                  <a:gd name="T0" fmla="*/ 1744 w 1760"/>
                  <a:gd name="T1" fmla="*/ 32 h 1840"/>
                  <a:gd name="T2" fmla="*/ 1504 w 1760"/>
                  <a:gd name="T3" fmla="*/ 224 h 1840"/>
                  <a:gd name="T4" fmla="*/ 976 w 1760"/>
                  <a:gd name="T5" fmla="*/ 464 h 1840"/>
                  <a:gd name="T6" fmla="*/ 496 w 1760"/>
                  <a:gd name="T7" fmla="*/ 656 h 1840"/>
                  <a:gd name="T8" fmla="*/ 160 w 1760"/>
                  <a:gd name="T9" fmla="*/ 944 h 1840"/>
                  <a:gd name="T10" fmla="*/ 16 w 1760"/>
                  <a:gd name="T11" fmla="*/ 1280 h 1840"/>
                  <a:gd name="T12" fmla="*/ 64 w 1760"/>
                  <a:gd name="T13" fmla="*/ 1568 h 1840"/>
                  <a:gd name="T14" fmla="*/ 304 w 1760"/>
                  <a:gd name="T15" fmla="*/ 1760 h 1840"/>
                  <a:gd name="T16" fmla="*/ 592 w 1760"/>
                  <a:gd name="T17" fmla="*/ 1808 h 1840"/>
                  <a:gd name="T18" fmla="*/ 1024 w 1760"/>
                  <a:gd name="T19" fmla="*/ 1568 h 1840"/>
                  <a:gd name="T20" fmla="*/ 1312 w 1760"/>
                  <a:gd name="T21" fmla="*/ 1184 h 1840"/>
                  <a:gd name="T22" fmla="*/ 1456 w 1760"/>
                  <a:gd name="T23" fmla="*/ 800 h 1840"/>
                  <a:gd name="T24" fmla="*/ 1600 w 1760"/>
                  <a:gd name="T25" fmla="*/ 416 h 1840"/>
                  <a:gd name="T26" fmla="*/ 1744 w 1760"/>
                  <a:gd name="T27" fmla="*/ 32 h 18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60" h="1840">
                    <a:moveTo>
                      <a:pt x="1744" y="32"/>
                    </a:moveTo>
                    <a:cubicBezTo>
                      <a:pt x="1728" y="0"/>
                      <a:pt x="1632" y="152"/>
                      <a:pt x="1504" y="224"/>
                    </a:cubicBezTo>
                    <a:cubicBezTo>
                      <a:pt x="1376" y="296"/>
                      <a:pt x="1144" y="392"/>
                      <a:pt x="976" y="464"/>
                    </a:cubicBezTo>
                    <a:cubicBezTo>
                      <a:pt x="808" y="536"/>
                      <a:pt x="632" y="576"/>
                      <a:pt x="496" y="656"/>
                    </a:cubicBezTo>
                    <a:cubicBezTo>
                      <a:pt x="360" y="736"/>
                      <a:pt x="240" y="840"/>
                      <a:pt x="160" y="944"/>
                    </a:cubicBezTo>
                    <a:cubicBezTo>
                      <a:pt x="80" y="1048"/>
                      <a:pt x="32" y="1176"/>
                      <a:pt x="16" y="1280"/>
                    </a:cubicBezTo>
                    <a:cubicBezTo>
                      <a:pt x="0" y="1384"/>
                      <a:pt x="16" y="1488"/>
                      <a:pt x="64" y="1568"/>
                    </a:cubicBezTo>
                    <a:cubicBezTo>
                      <a:pt x="112" y="1648"/>
                      <a:pt x="216" y="1720"/>
                      <a:pt x="304" y="1760"/>
                    </a:cubicBezTo>
                    <a:cubicBezTo>
                      <a:pt x="392" y="1800"/>
                      <a:pt x="472" y="1840"/>
                      <a:pt x="592" y="1808"/>
                    </a:cubicBezTo>
                    <a:cubicBezTo>
                      <a:pt x="712" y="1776"/>
                      <a:pt x="904" y="1672"/>
                      <a:pt x="1024" y="1568"/>
                    </a:cubicBezTo>
                    <a:cubicBezTo>
                      <a:pt x="1144" y="1464"/>
                      <a:pt x="1240" y="1312"/>
                      <a:pt x="1312" y="1184"/>
                    </a:cubicBezTo>
                    <a:cubicBezTo>
                      <a:pt x="1384" y="1056"/>
                      <a:pt x="1408" y="928"/>
                      <a:pt x="1456" y="800"/>
                    </a:cubicBezTo>
                    <a:cubicBezTo>
                      <a:pt x="1504" y="672"/>
                      <a:pt x="1552" y="544"/>
                      <a:pt x="1600" y="416"/>
                    </a:cubicBezTo>
                    <a:cubicBezTo>
                      <a:pt x="1648" y="288"/>
                      <a:pt x="1760" y="64"/>
                      <a:pt x="1744" y="32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dirty="0"/>
              </a:p>
            </p:txBody>
          </p:sp>
        </p:grp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816F7C8A-0E7E-4FA0-82E6-4E054E9986D5}"/>
              </a:ext>
            </a:extLst>
          </p:cNvPr>
          <p:cNvSpPr/>
          <p:nvPr userDrawn="1"/>
        </p:nvSpPr>
        <p:spPr>
          <a:xfrm>
            <a:off x="838200" y="858139"/>
            <a:ext cx="8264106" cy="61269"/>
          </a:xfrm>
          <a:prstGeom prst="rect">
            <a:avLst/>
          </a:prstGeom>
          <a:solidFill>
            <a:schemeClr val="accent4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459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1"/>
          </a:solidFill>
          <a:latin typeface="Arial Rounded MT Bold" panose="020F07040305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265AED3-86BA-45B5-9B91-75CBD5EC5D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5811" y="-22083"/>
            <a:ext cx="12207810" cy="2387600"/>
          </a:xfrm>
        </p:spPr>
        <p:txBody>
          <a:bodyPr>
            <a:normAutofit/>
          </a:bodyPr>
          <a:lstStyle/>
          <a:p>
            <a:r>
              <a:rPr lang="en-US" sz="4400" dirty="0"/>
              <a:t>Themes of Carbonate Oil field Complexity</a:t>
            </a:r>
            <a:br>
              <a:rPr lang="en-US" sz="4400" dirty="0"/>
            </a:br>
            <a:r>
              <a:rPr lang="en-US" sz="4400" dirty="0"/>
              <a:t>Issaran Field November 2021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BDBB2FA-E405-4AE8-8F12-AF178E79EF1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945138" y="6373195"/>
            <a:ext cx="2743200" cy="365125"/>
          </a:xfrm>
        </p:spPr>
        <p:txBody>
          <a:bodyPr/>
          <a:lstStyle/>
          <a:p>
            <a:fld id="{B9FD1FEB-8A09-4206-AF6C-FB54A24CA249}" type="slidenum">
              <a:rPr lang="en-US" smtClean="0"/>
              <a:t>1</a:t>
            </a:fld>
            <a:endParaRPr lang="en-US" dirty="0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52792F96-0480-4EB1-9B7B-B05D86A083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24" r="18765" b="16262"/>
          <a:stretch/>
        </p:blipFill>
        <p:spPr bwMode="auto">
          <a:xfrm>
            <a:off x="-15811" y="2687979"/>
            <a:ext cx="12207811" cy="2998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979109A-1200-4773-ABD0-5234B9568B13}"/>
              </a:ext>
            </a:extLst>
          </p:cNvPr>
          <p:cNvSpPr/>
          <p:nvPr/>
        </p:nvSpPr>
        <p:spPr>
          <a:xfrm>
            <a:off x="3312698" y="5890671"/>
            <a:ext cx="3726277" cy="82040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4BA257-FD25-4E41-A560-AD9E2EACC654}"/>
              </a:ext>
            </a:extLst>
          </p:cNvPr>
          <p:cNvSpPr txBox="1"/>
          <p:nvPr/>
        </p:nvSpPr>
        <p:spPr>
          <a:xfrm>
            <a:off x="3353523" y="5880077"/>
            <a:ext cx="368545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12API, 1000-3000cP dual porosity fractured carbonate; Steam-EOR</a:t>
            </a:r>
          </a:p>
          <a:p>
            <a:r>
              <a:rPr lang="en-GB" sz="1400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High well density and high data density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1316804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FF4FF-E6B0-417E-B41E-E05F492A7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9582"/>
            <a:ext cx="10515600" cy="701675"/>
          </a:xfrm>
        </p:spPr>
        <p:txBody>
          <a:bodyPr>
            <a:normAutofit/>
          </a:bodyPr>
          <a:lstStyle/>
          <a:p>
            <a:r>
              <a:rPr lang="en-US" dirty="0"/>
              <a:t>Issaran Identified Themes – Diagenetic Heterogeneity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8F9CA4-0C36-45D2-B634-FF1DAA7B9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45138" y="6373195"/>
            <a:ext cx="2743200" cy="365125"/>
          </a:xfrm>
        </p:spPr>
        <p:txBody>
          <a:bodyPr/>
          <a:lstStyle/>
          <a:p>
            <a:fld id="{B9FD1FEB-8A09-4206-AF6C-FB54A24CA249}" type="slidenum">
              <a:rPr lang="en-US" smtClean="0"/>
              <a:t>10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51" t="9882" r="16654" b="37074"/>
          <a:stretch/>
        </p:blipFill>
        <p:spPr>
          <a:xfrm>
            <a:off x="219710" y="1039784"/>
            <a:ext cx="5577840" cy="5624977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219710" y="3147188"/>
            <a:ext cx="557784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stCxn id="16" idx="1"/>
            <a:endCxn id="16" idx="3"/>
          </p:cNvCxnSpPr>
          <p:nvPr/>
        </p:nvCxnSpPr>
        <p:spPr>
          <a:xfrm>
            <a:off x="219710" y="3852273"/>
            <a:ext cx="557784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657350" y="3205941"/>
            <a:ext cx="1527854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Dissolution</a:t>
            </a:r>
          </a:p>
          <a:p>
            <a:r>
              <a:rPr lang="en-US" dirty="0"/>
              <a:t>Vugs “ 2-3 ft.” 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219710" y="5398668"/>
            <a:ext cx="557784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19710" y="6103753"/>
            <a:ext cx="557784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515852" y="1409651"/>
            <a:ext cx="1669352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Dissolution and mineralization filled  fracture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85C3912-1E0D-49B8-9752-5EC5E9DCE1B0}"/>
              </a:ext>
            </a:extLst>
          </p:cNvPr>
          <p:cNvSpPr/>
          <p:nvPr/>
        </p:nvSpPr>
        <p:spPr>
          <a:xfrm>
            <a:off x="21403" y="3036213"/>
            <a:ext cx="133350" cy="85401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7E2F94-7EDE-4994-86EB-EF3A5282A38D}"/>
              </a:ext>
            </a:extLst>
          </p:cNvPr>
          <p:cNvSpPr txBox="1"/>
          <p:nvPr/>
        </p:nvSpPr>
        <p:spPr>
          <a:xfrm>
            <a:off x="154753" y="3244334"/>
            <a:ext cx="50206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2 ft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1DC14DF-D55D-4461-96C8-8D2C0F3B9B7D}"/>
              </a:ext>
            </a:extLst>
          </p:cNvPr>
          <p:cNvCxnSpPr/>
          <p:nvPr/>
        </p:nvCxnSpPr>
        <p:spPr>
          <a:xfrm>
            <a:off x="386528" y="3036213"/>
            <a:ext cx="0" cy="85401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E8B8E943-D4C9-48CF-8508-5D4F7BC2BF59}"/>
              </a:ext>
            </a:extLst>
          </p:cNvPr>
          <p:cNvSpPr/>
          <p:nvPr/>
        </p:nvSpPr>
        <p:spPr>
          <a:xfrm>
            <a:off x="3182938" y="1349298"/>
            <a:ext cx="1149350" cy="944096"/>
          </a:xfrm>
          <a:custGeom>
            <a:avLst/>
            <a:gdLst>
              <a:gd name="connsiteX0" fmla="*/ 0 w 1149350"/>
              <a:gd name="connsiteY0" fmla="*/ 46115 h 944096"/>
              <a:gd name="connsiteX1" fmla="*/ 77787 w 1149350"/>
              <a:gd name="connsiteY1" fmla="*/ 77 h 944096"/>
              <a:gd name="connsiteX2" fmla="*/ 152400 w 1149350"/>
              <a:gd name="connsiteY2" fmla="*/ 36590 h 944096"/>
              <a:gd name="connsiteX3" fmla="*/ 211137 w 1149350"/>
              <a:gd name="connsiteY3" fmla="*/ 88977 h 944096"/>
              <a:gd name="connsiteX4" fmla="*/ 295275 w 1149350"/>
              <a:gd name="connsiteY4" fmla="*/ 201690 h 944096"/>
              <a:gd name="connsiteX5" fmla="*/ 395287 w 1149350"/>
              <a:gd name="connsiteY5" fmla="*/ 408065 h 944096"/>
              <a:gd name="connsiteX6" fmla="*/ 469900 w 1149350"/>
              <a:gd name="connsiteY6" fmla="*/ 562052 h 944096"/>
              <a:gd name="connsiteX7" fmla="*/ 558800 w 1149350"/>
              <a:gd name="connsiteY7" fmla="*/ 747790 h 944096"/>
              <a:gd name="connsiteX8" fmla="*/ 622300 w 1149350"/>
              <a:gd name="connsiteY8" fmla="*/ 835102 h 944096"/>
              <a:gd name="connsiteX9" fmla="*/ 674687 w 1149350"/>
              <a:gd name="connsiteY9" fmla="*/ 898602 h 944096"/>
              <a:gd name="connsiteX10" fmla="*/ 722312 w 1149350"/>
              <a:gd name="connsiteY10" fmla="*/ 930352 h 944096"/>
              <a:gd name="connsiteX11" fmla="*/ 765175 w 1149350"/>
              <a:gd name="connsiteY11" fmla="*/ 943052 h 944096"/>
              <a:gd name="connsiteX12" fmla="*/ 841375 w 1149350"/>
              <a:gd name="connsiteY12" fmla="*/ 904952 h 944096"/>
              <a:gd name="connsiteX13" fmla="*/ 928687 w 1149350"/>
              <a:gd name="connsiteY13" fmla="*/ 809702 h 944096"/>
              <a:gd name="connsiteX14" fmla="*/ 1022350 w 1149350"/>
              <a:gd name="connsiteY14" fmla="*/ 652540 h 944096"/>
              <a:gd name="connsiteX15" fmla="*/ 1092200 w 1149350"/>
              <a:gd name="connsiteY15" fmla="*/ 489027 h 944096"/>
              <a:gd name="connsiteX16" fmla="*/ 1149350 w 1149350"/>
              <a:gd name="connsiteY16" fmla="*/ 389015 h 944096"/>
              <a:gd name="connsiteX17" fmla="*/ 1149350 w 1149350"/>
              <a:gd name="connsiteY17" fmla="*/ 389015 h 944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149350" h="944096">
                <a:moveTo>
                  <a:pt x="0" y="46115"/>
                </a:moveTo>
                <a:cubicBezTo>
                  <a:pt x="26193" y="23889"/>
                  <a:pt x="52387" y="1664"/>
                  <a:pt x="77787" y="77"/>
                </a:cubicBezTo>
                <a:cubicBezTo>
                  <a:pt x="103187" y="-1511"/>
                  <a:pt x="130175" y="21773"/>
                  <a:pt x="152400" y="36590"/>
                </a:cubicBezTo>
                <a:cubicBezTo>
                  <a:pt x="174625" y="51407"/>
                  <a:pt x="187325" y="61460"/>
                  <a:pt x="211137" y="88977"/>
                </a:cubicBezTo>
                <a:cubicBezTo>
                  <a:pt x="234949" y="116494"/>
                  <a:pt x="264583" y="148509"/>
                  <a:pt x="295275" y="201690"/>
                </a:cubicBezTo>
                <a:cubicBezTo>
                  <a:pt x="325967" y="254871"/>
                  <a:pt x="366183" y="348005"/>
                  <a:pt x="395287" y="408065"/>
                </a:cubicBezTo>
                <a:lnTo>
                  <a:pt x="469900" y="562052"/>
                </a:lnTo>
                <a:cubicBezTo>
                  <a:pt x="497152" y="618673"/>
                  <a:pt x="533400" y="702282"/>
                  <a:pt x="558800" y="747790"/>
                </a:cubicBezTo>
                <a:cubicBezTo>
                  <a:pt x="584200" y="793298"/>
                  <a:pt x="602986" y="809967"/>
                  <a:pt x="622300" y="835102"/>
                </a:cubicBezTo>
                <a:cubicBezTo>
                  <a:pt x="641614" y="860237"/>
                  <a:pt x="658018" y="882727"/>
                  <a:pt x="674687" y="898602"/>
                </a:cubicBezTo>
                <a:cubicBezTo>
                  <a:pt x="691356" y="914477"/>
                  <a:pt x="707231" y="922944"/>
                  <a:pt x="722312" y="930352"/>
                </a:cubicBezTo>
                <a:cubicBezTo>
                  <a:pt x="737393" y="937760"/>
                  <a:pt x="745331" y="947285"/>
                  <a:pt x="765175" y="943052"/>
                </a:cubicBezTo>
                <a:cubicBezTo>
                  <a:pt x="785019" y="938819"/>
                  <a:pt x="814123" y="927177"/>
                  <a:pt x="841375" y="904952"/>
                </a:cubicBezTo>
                <a:cubicBezTo>
                  <a:pt x="868627" y="882727"/>
                  <a:pt x="898525" y="851771"/>
                  <a:pt x="928687" y="809702"/>
                </a:cubicBezTo>
                <a:cubicBezTo>
                  <a:pt x="958850" y="767633"/>
                  <a:pt x="995098" y="705986"/>
                  <a:pt x="1022350" y="652540"/>
                </a:cubicBezTo>
                <a:cubicBezTo>
                  <a:pt x="1049602" y="599094"/>
                  <a:pt x="1071033" y="532948"/>
                  <a:pt x="1092200" y="489027"/>
                </a:cubicBezTo>
                <a:cubicBezTo>
                  <a:pt x="1113367" y="445106"/>
                  <a:pt x="1149350" y="389015"/>
                  <a:pt x="1149350" y="389015"/>
                </a:cubicBezTo>
                <a:lnTo>
                  <a:pt x="1149350" y="389015"/>
                </a:ln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D695B850-6233-4D8B-BE73-3A10E21459E0}"/>
              </a:ext>
            </a:extLst>
          </p:cNvPr>
          <p:cNvSpPr/>
          <p:nvPr/>
        </p:nvSpPr>
        <p:spPr>
          <a:xfrm>
            <a:off x="4446588" y="1355471"/>
            <a:ext cx="1369024" cy="935025"/>
          </a:xfrm>
          <a:custGeom>
            <a:avLst/>
            <a:gdLst>
              <a:gd name="connsiteX0" fmla="*/ 0 w 1369024"/>
              <a:gd name="connsiteY0" fmla="*/ 363792 h 935025"/>
              <a:gd name="connsiteX1" fmla="*/ 95250 w 1369024"/>
              <a:gd name="connsiteY1" fmla="*/ 187579 h 935025"/>
              <a:gd name="connsiteX2" fmla="*/ 158750 w 1369024"/>
              <a:gd name="connsiteY2" fmla="*/ 79629 h 935025"/>
              <a:gd name="connsiteX3" fmla="*/ 244475 w 1369024"/>
              <a:gd name="connsiteY3" fmla="*/ 17717 h 935025"/>
              <a:gd name="connsiteX4" fmla="*/ 293687 w 1369024"/>
              <a:gd name="connsiteY4" fmla="*/ 254 h 935025"/>
              <a:gd name="connsiteX5" fmla="*/ 355600 w 1369024"/>
              <a:gd name="connsiteY5" fmla="*/ 27242 h 935025"/>
              <a:gd name="connsiteX6" fmla="*/ 430212 w 1369024"/>
              <a:gd name="connsiteY6" fmla="*/ 85979 h 935025"/>
              <a:gd name="connsiteX7" fmla="*/ 515937 w 1369024"/>
              <a:gd name="connsiteY7" fmla="*/ 233617 h 935025"/>
              <a:gd name="connsiteX8" fmla="*/ 622300 w 1369024"/>
              <a:gd name="connsiteY8" fmla="*/ 444754 h 935025"/>
              <a:gd name="connsiteX9" fmla="*/ 787400 w 1369024"/>
              <a:gd name="connsiteY9" fmla="*/ 774954 h 935025"/>
              <a:gd name="connsiteX10" fmla="*/ 890587 w 1369024"/>
              <a:gd name="connsiteY10" fmla="*/ 897192 h 935025"/>
              <a:gd name="connsiteX11" fmla="*/ 950912 w 1369024"/>
              <a:gd name="connsiteY11" fmla="*/ 924179 h 935025"/>
              <a:gd name="connsiteX12" fmla="*/ 995362 w 1369024"/>
              <a:gd name="connsiteY12" fmla="*/ 933704 h 935025"/>
              <a:gd name="connsiteX13" fmla="*/ 1060450 w 1369024"/>
              <a:gd name="connsiteY13" fmla="*/ 897192 h 935025"/>
              <a:gd name="connsiteX14" fmla="*/ 1131887 w 1369024"/>
              <a:gd name="connsiteY14" fmla="*/ 811467 h 935025"/>
              <a:gd name="connsiteX15" fmla="*/ 1204912 w 1369024"/>
              <a:gd name="connsiteY15" fmla="*/ 670179 h 935025"/>
              <a:gd name="connsiteX16" fmla="*/ 1354137 w 1369024"/>
              <a:gd name="connsiteY16" fmla="*/ 393954 h 935025"/>
              <a:gd name="connsiteX17" fmla="*/ 1355725 w 1369024"/>
              <a:gd name="connsiteY17" fmla="*/ 395542 h 935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369024" h="935025">
                <a:moveTo>
                  <a:pt x="0" y="363792"/>
                </a:moveTo>
                <a:cubicBezTo>
                  <a:pt x="34396" y="299365"/>
                  <a:pt x="68792" y="234939"/>
                  <a:pt x="95250" y="187579"/>
                </a:cubicBezTo>
                <a:cubicBezTo>
                  <a:pt x="121708" y="140218"/>
                  <a:pt x="133879" y="107939"/>
                  <a:pt x="158750" y="79629"/>
                </a:cubicBezTo>
                <a:cubicBezTo>
                  <a:pt x="183621" y="51319"/>
                  <a:pt x="221986" y="30946"/>
                  <a:pt x="244475" y="17717"/>
                </a:cubicBezTo>
                <a:cubicBezTo>
                  <a:pt x="266964" y="4488"/>
                  <a:pt x="275166" y="-1333"/>
                  <a:pt x="293687" y="254"/>
                </a:cubicBezTo>
                <a:cubicBezTo>
                  <a:pt x="312208" y="1841"/>
                  <a:pt x="332846" y="12954"/>
                  <a:pt x="355600" y="27242"/>
                </a:cubicBezTo>
                <a:cubicBezTo>
                  <a:pt x="378354" y="41529"/>
                  <a:pt x="403489" y="51583"/>
                  <a:pt x="430212" y="85979"/>
                </a:cubicBezTo>
                <a:cubicBezTo>
                  <a:pt x="456935" y="120375"/>
                  <a:pt x="483922" y="173821"/>
                  <a:pt x="515937" y="233617"/>
                </a:cubicBezTo>
                <a:cubicBezTo>
                  <a:pt x="547952" y="293413"/>
                  <a:pt x="622300" y="444754"/>
                  <a:pt x="622300" y="444754"/>
                </a:cubicBezTo>
                <a:cubicBezTo>
                  <a:pt x="667544" y="534977"/>
                  <a:pt x="742686" y="699548"/>
                  <a:pt x="787400" y="774954"/>
                </a:cubicBezTo>
                <a:cubicBezTo>
                  <a:pt x="832115" y="850360"/>
                  <a:pt x="863335" y="872321"/>
                  <a:pt x="890587" y="897192"/>
                </a:cubicBezTo>
                <a:cubicBezTo>
                  <a:pt x="917839" y="922063"/>
                  <a:pt x="933450" y="918094"/>
                  <a:pt x="950912" y="924179"/>
                </a:cubicBezTo>
                <a:cubicBezTo>
                  <a:pt x="968375" y="930264"/>
                  <a:pt x="977106" y="938202"/>
                  <a:pt x="995362" y="933704"/>
                </a:cubicBezTo>
                <a:cubicBezTo>
                  <a:pt x="1013618" y="929206"/>
                  <a:pt x="1037696" y="917565"/>
                  <a:pt x="1060450" y="897192"/>
                </a:cubicBezTo>
                <a:cubicBezTo>
                  <a:pt x="1083204" y="876819"/>
                  <a:pt x="1107810" y="849302"/>
                  <a:pt x="1131887" y="811467"/>
                </a:cubicBezTo>
                <a:cubicBezTo>
                  <a:pt x="1155964" y="773632"/>
                  <a:pt x="1167870" y="739764"/>
                  <a:pt x="1204912" y="670179"/>
                </a:cubicBezTo>
                <a:cubicBezTo>
                  <a:pt x="1241954" y="600594"/>
                  <a:pt x="1354137" y="393954"/>
                  <a:pt x="1354137" y="393954"/>
                </a:cubicBezTo>
                <a:cubicBezTo>
                  <a:pt x="1379272" y="348181"/>
                  <a:pt x="1367498" y="371861"/>
                  <a:pt x="1355725" y="395542"/>
                </a:cubicBez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657350" y="5356551"/>
            <a:ext cx="1462893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Disseminated Dissolution</a:t>
            </a:r>
          </a:p>
          <a:p>
            <a:pPr algn="ctr"/>
            <a:r>
              <a:rPr lang="en-US" dirty="0"/>
              <a:t>Vugs “ 0.1 ft.”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B0D787D-65E4-4839-AD51-774E8F3A167E}"/>
              </a:ext>
            </a:extLst>
          </p:cNvPr>
          <p:cNvSpPr txBox="1"/>
          <p:nvPr/>
        </p:nvSpPr>
        <p:spPr>
          <a:xfrm>
            <a:off x="5999374" y="1039784"/>
            <a:ext cx="5972916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T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he heterogeneity is driven by diagenetic and depositional processes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800" dirty="0">
                <a:latin typeface="Calibri" panose="020F0502020204030204" pitchFamily="34" charset="0"/>
              </a:rPr>
              <a:t>It creates a triple heterogeneity in the Issaran Upper Dolomite:</a:t>
            </a:r>
          </a:p>
          <a:p>
            <a:pPr marL="1657350" lvl="2" indent="-742950">
              <a:buFont typeface="+mj-lt"/>
              <a:buAutoNum type="arabicPeriod"/>
            </a:pPr>
            <a:r>
              <a:rPr lang="en-GB" sz="2800" dirty="0">
                <a:latin typeface="Calibri" panose="020F0502020204030204" pitchFamily="34" charset="0"/>
              </a:rPr>
              <a:t>Matrix porosity</a:t>
            </a:r>
          </a:p>
          <a:p>
            <a:pPr marL="1657350" lvl="2" indent="-742950">
              <a:buFont typeface="+mj-lt"/>
              <a:buAutoNum type="arabicPeriod"/>
            </a:pPr>
            <a:r>
              <a:rPr lang="en-GB" sz="2800" dirty="0">
                <a:latin typeface="Calibri" panose="020F0502020204030204" pitchFamily="34" charset="0"/>
              </a:rPr>
              <a:t>Fracture porosity</a:t>
            </a:r>
          </a:p>
          <a:p>
            <a:pPr marL="1657350" lvl="2" indent="-742950">
              <a:buFont typeface="+mj-lt"/>
              <a:buAutoNum type="arabicPeriod"/>
            </a:pPr>
            <a:r>
              <a:rPr lang="en-GB" sz="2800" dirty="0">
                <a:latin typeface="Calibri" panose="020F0502020204030204" pitchFamily="34" charset="0"/>
              </a:rPr>
              <a:t>Vuggy porosity</a:t>
            </a:r>
            <a:endParaRPr lang="en-US" sz="28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D069EE6-0B13-4768-ADF5-CB40B39477FF}"/>
              </a:ext>
            </a:extLst>
          </p:cNvPr>
          <p:cNvSpPr/>
          <p:nvPr/>
        </p:nvSpPr>
        <p:spPr>
          <a:xfrm>
            <a:off x="5999374" y="5818216"/>
            <a:ext cx="3525936" cy="8465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Image log acquisition is essential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No Acid no steam this well produced 150bopd May-Aug</a:t>
            </a:r>
          </a:p>
        </p:txBody>
      </p:sp>
    </p:spTree>
    <p:extLst>
      <p:ext uri="{BB962C8B-B14F-4D97-AF65-F5344CB8AC3E}">
        <p14:creationId xmlns:p14="http://schemas.microsoft.com/office/powerpoint/2010/main" val="24591577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FF4FF-E6B0-417E-B41E-E05F492A7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680"/>
            <a:ext cx="10515600" cy="701675"/>
          </a:xfrm>
        </p:spPr>
        <p:txBody>
          <a:bodyPr>
            <a:normAutofit/>
          </a:bodyPr>
          <a:lstStyle/>
          <a:p>
            <a:r>
              <a:rPr lang="en-US" dirty="0"/>
              <a:t>Issaran Identified Themes – Fracture Modelling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8F9CA4-0C36-45D2-B634-FF1DAA7B9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45138" y="6373195"/>
            <a:ext cx="2743200" cy="365125"/>
          </a:xfrm>
        </p:spPr>
        <p:txBody>
          <a:bodyPr/>
          <a:lstStyle/>
          <a:p>
            <a:fld id="{B9FD1FEB-8A09-4206-AF6C-FB54A24CA249}" type="slidenum">
              <a:rPr lang="en-US" smtClean="0"/>
              <a:t>11</a:t>
            </a:fld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9B1DFD7-7E96-4708-AE4B-D9B7FB6CC890}"/>
              </a:ext>
            </a:extLst>
          </p:cNvPr>
          <p:cNvGrpSpPr>
            <a:grpSpLocks noChangeAspect="1"/>
          </p:cNvGrpSpPr>
          <p:nvPr/>
        </p:nvGrpSpPr>
        <p:grpSpPr>
          <a:xfrm>
            <a:off x="291157" y="1405102"/>
            <a:ext cx="3331254" cy="4281970"/>
            <a:chOff x="770564" y="509588"/>
            <a:chExt cx="2883861" cy="3706897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933E2671-CB01-4D06-BB46-5C92380BB80A}"/>
                </a:ext>
              </a:extLst>
            </p:cNvPr>
            <p:cNvGrpSpPr/>
            <p:nvPr/>
          </p:nvGrpSpPr>
          <p:grpSpPr>
            <a:xfrm>
              <a:off x="770564" y="509588"/>
              <a:ext cx="2780674" cy="3706897"/>
              <a:chOff x="770564" y="509588"/>
              <a:chExt cx="2780674" cy="3706897"/>
            </a:xfrm>
          </p:grpSpPr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A59F604F-1EBD-4371-8CE8-9325C2C64EB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10658" t="25664" r="27170" b="11694"/>
              <a:stretch/>
            </p:blipFill>
            <p:spPr>
              <a:xfrm>
                <a:off x="770564" y="599981"/>
                <a:ext cx="2774022" cy="3616504"/>
              </a:xfrm>
              <a:prstGeom prst="rect">
                <a:avLst/>
              </a:prstGeom>
              <a:solidFill>
                <a:schemeClr val="bg1"/>
              </a:solidFill>
            </p:spPr>
          </p:pic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2B3D91EF-FB88-4D6E-92BE-10A46E268EAC}"/>
                  </a:ext>
                </a:extLst>
              </p:cNvPr>
              <p:cNvSpPr/>
              <p:nvPr/>
            </p:nvSpPr>
            <p:spPr>
              <a:xfrm>
                <a:off x="2951163" y="509588"/>
                <a:ext cx="600075" cy="614362"/>
              </a:xfrm>
              <a:custGeom>
                <a:avLst/>
                <a:gdLst>
                  <a:gd name="connsiteX0" fmla="*/ 0 w 600075"/>
                  <a:gd name="connsiteY0" fmla="*/ 42862 h 614362"/>
                  <a:gd name="connsiteX1" fmla="*/ 258762 w 600075"/>
                  <a:gd name="connsiteY1" fmla="*/ 344487 h 614362"/>
                  <a:gd name="connsiteX2" fmla="*/ 595312 w 600075"/>
                  <a:gd name="connsiteY2" fmla="*/ 614362 h 614362"/>
                  <a:gd name="connsiteX3" fmla="*/ 600075 w 600075"/>
                  <a:gd name="connsiteY3" fmla="*/ 0 h 614362"/>
                  <a:gd name="connsiteX4" fmla="*/ 0 w 600075"/>
                  <a:gd name="connsiteY4" fmla="*/ 42862 h 614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0075" h="614362">
                    <a:moveTo>
                      <a:pt x="0" y="42862"/>
                    </a:moveTo>
                    <a:lnTo>
                      <a:pt x="258762" y="344487"/>
                    </a:lnTo>
                    <a:lnTo>
                      <a:pt x="595312" y="614362"/>
                    </a:lnTo>
                    <a:cubicBezTo>
                      <a:pt x="596900" y="409575"/>
                      <a:pt x="598487" y="204787"/>
                      <a:pt x="600075" y="0"/>
                    </a:cubicBezTo>
                    <a:lnTo>
                      <a:pt x="0" y="4286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BA7549A5-23D3-4160-8497-30F10717D1F3}"/>
                </a:ext>
              </a:extLst>
            </p:cNvPr>
            <p:cNvGrpSpPr/>
            <p:nvPr/>
          </p:nvGrpSpPr>
          <p:grpSpPr>
            <a:xfrm>
              <a:off x="2510943" y="3429000"/>
              <a:ext cx="1143482" cy="269875"/>
              <a:chOff x="2510943" y="3429000"/>
              <a:chExt cx="1143482" cy="269875"/>
            </a:xfrm>
          </p:grpSpPr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7F0D2586-903D-4DFE-A6CC-1767683DEF5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72241" t="94473" r="2130" b="852"/>
              <a:stretch/>
            </p:blipFill>
            <p:spPr>
              <a:xfrm>
                <a:off x="2510943" y="3429000"/>
                <a:ext cx="1143482" cy="269875"/>
              </a:xfrm>
              <a:prstGeom prst="rect">
                <a:avLst/>
              </a:prstGeom>
              <a:solidFill>
                <a:schemeClr val="bg1"/>
              </a:solidFill>
            </p:spPr>
          </p:pic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48387F30-E93F-48DC-8E12-D8564FF9E072}"/>
                  </a:ext>
                </a:extLst>
              </p:cNvPr>
              <p:cNvSpPr/>
              <p:nvPr/>
            </p:nvSpPr>
            <p:spPr>
              <a:xfrm>
                <a:off x="2828925" y="3486588"/>
                <a:ext cx="300038" cy="837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3D12E10F-DDC1-4F25-84BF-077006ED55F2}"/>
                  </a:ext>
                </a:extLst>
              </p:cNvPr>
              <p:cNvSpPr/>
              <p:nvPr/>
            </p:nvSpPr>
            <p:spPr>
              <a:xfrm>
                <a:off x="2732087" y="3598865"/>
                <a:ext cx="300038" cy="4571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AF07A17E-2B3F-43CE-8FFD-CF3658E32270}"/>
              </a:ext>
            </a:extLst>
          </p:cNvPr>
          <p:cNvSpPr txBox="1"/>
          <p:nvPr/>
        </p:nvSpPr>
        <p:spPr>
          <a:xfrm>
            <a:off x="475909" y="878018"/>
            <a:ext cx="2539522" cy="3603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Upper Dolomite Block G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37CAC74-0C51-4FA1-9B6B-C28E4C00125A}"/>
              </a:ext>
            </a:extLst>
          </p:cNvPr>
          <p:cNvSpPr txBox="1"/>
          <p:nvPr/>
        </p:nvSpPr>
        <p:spPr>
          <a:xfrm>
            <a:off x="4177435" y="998501"/>
            <a:ext cx="812058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Consistent image log data acquisition and interpretation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Integrate structural model with fracture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Develop a model for the nature of the fractures and variability over the field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Extrapolate the fracture system into the inter-well area</a:t>
            </a:r>
          </a:p>
        </p:txBody>
      </p:sp>
    </p:spTree>
    <p:extLst>
      <p:ext uri="{BB962C8B-B14F-4D97-AF65-F5344CB8AC3E}">
        <p14:creationId xmlns:p14="http://schemas.microsoft.com/office/powerpoint/2010/main" val="42458422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FF4FF-E6B0-417E-B41E-E05F492A7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680"/>
            <a:ext cx="10515600" cy="701675"/>
          </a:xfrm>
        </p:spPr>
        <p:txBody>
          <a:bodyPr>
            <a:normAutofit/>
          </a:bodyPr>
          <a:lstStyle/>
          <a:p>
            <a:r>
              <a:rPr lang="en-US" dirty="0"/>
              <a:t>Issaran Identified Themes – Fracture Modelling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8F9CA4-0C36-45D2-B634-FF1DAA7B9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45138" y="6373195"/>
            <a:ext cx="2743200" cy="365125"/>
          </a:xfrm>
        </p:spPr>
        <p:txBody>
          <a:bodyPr/>
          <a:lstStyle/>
          <a:p>
            <a:fld id="{B9FD1FEB-8A09-4206-AF6C-FB54A24CA249}" type="slidenum">
              <a:rPr lang="en-US" smtClean="0"/>
              <a:t>12</a:t>
            </a:fld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9B1DFD7-7E96-4708-AE4B-D9B7FB6CC890}"/>
              </a:ext>
            </a:extLst>
          </p:cNvPr>
          <p:cNvGrpSpPr>
            <a:grpSpLocks noChangeAspect="1"/>
          </p:cNvGrpSpPr>
          <p:nvPr/>
        </p:nvGrpSpPr>
        <p:grpSpPr>
          <a:xfrm>
            <a:off x="291157" y="1405102"/>
            <a:ext cx="3331254" cy="4281970"/>
            <a:chOff x="770564" y="509588"/>
            <a:chExt cx="2883861" cy="3706897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933E2671-CB01-4D06-BB46-5C92380BB80A}"/>
                </a:ext>
              </a:extLst>
            </p:cNvPr>
            <p:cNvGrpSpPr/>
            <p:nvPr/>
          </p:nvGrpSpPr>
          <p:grpSpPr>
            <a:xfrm>
              <a:off x="770564" y="509588"/>
              <a:ext cx="2780674" cy="3706897"/>
              <a:chOff x="770564" y="509588"/>
              <a:chExt cx="2780674" cy="3706897"/>
            </a:xfrm>
          </p:grpSpPr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A59F604F-1EBD-4371-8CE8-9325C2C64EB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10658" t="25664" r="27170" b="11694"/>
              <a:stretch/>
            </p:blipFill>
            <p:spPr>
              <a:xfrm>
                <a:off x="770564" y="599981"/>
                <a:ext cx="2774022" cy="3616504"/>
              </a:xfrm>
              <a:prstGeom prst="rect">
                <a:avLst/>
              </a:prstGeom>
              <a:solidFill>
                <a:schemeClr val="bg1"/>
              </a:solidFill>
            </p:spPr>
          </p:pic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2B3D91EF-FB88-4D6E-92BE-10A46E268EAC}"/>
                  </a:ext>
                </a:extLst>
              </p:cNvPr>
              <p:cNvSpPr/>
              <p:nvPr/>
            </p:nvSpPr>
            <p:spPr>
              <a:xfrm>
                <a:off x="2951163" y="509588"/>
                <a:ext cx="600075" cy="614362"/>
              </a:xfrm>
              <a:custGeom>
                <a:avLst/>
                <a:gdLst>
                  <a:gd name="connsiteX0" fmla="*/ 0 w 600075"/>
                  <a:gd name="connsiteY0" fmla="*/ 42862 h 614362"/>
                  <a:gd name="connsiteX1" fmla="*/ 258762 w 600075"/>
                  <a:gd name="connsiteY1" fmla="*/ 344487 h 614362"/>
                  <a:gd name="connsiteX2" fmla="*/ 595312 w 600075"/>
                  <a:gd name="connsiteY2" fmla="*/ 614362 h 614362"/>
                  <a:gd name="connsiteX3" fmla="*/ 600075 w 600075"/>
                  <a:gd name="connsiteY3" fmla="*/ 0 h 614362"/>
                  <a:gd name="connsiteX4" fmla="*/ 0 w 600075"/>
                  <a:gd name="connsiteY4" fmla="*/ 42862 h 614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0075" h="614362">
                    <a:moveTo>
                      <a:pt x="0" y="42862"/>
                    </a:moveTo>
                    <a:lnTo>
                      <a:pt x="258762" y="344487"/>
                    </a:lnTo>
                    <a:lnTo>
                      <a:pt x="595312" y="614362"/>
                    </a:lnTo>
                    <a:cubicBezTo>
                      <a:pt x="596900" y="409575"/>
                      <a:pt x="598487" y="204787"/>
                      <a:pt x="600075" y="0"/>
                    </a:cubicBezTo>
                    <a:lnTo>
                      <a:pt x="0" y="4286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BA7549A5-23D3-4160-8497-30F10717D1F3}"/>
                </a:ext>
              </a:extLst>
            </p:cNvPr>
            <p:cNvGrpSpPr/>
            <p:nvPr/>
          </p:nvGrpSpPr>
          <p:grpSpPr>
            <a:xfrm>
              <a:off x="2510943" y="3429000"/>
              <a:ext cx="1143482" cy="269875"/>
              <a:chOff x="2510943" y="3429000"/>
              <a:chExt cx="1143482" cy="269875"/>
            </a:xfrm>
          </p:grpSpPr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7F0D2586-903D-4DFE-A6CC-1767683DEF5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72241" t="94473" r="2130" b="852"/>
              <a:stretch/>
            </p:blipFill>
            <p:spPr>
              <a:xfrm>
                <a:off x="2510943" y="3429000"/>
                <a:ext cx="1143482" cy="269875"/>
              </a:xfrm>
              <a:prstGeom prst="rect">
                <a:avLst/>
              </a:prstGeom>
              <a:solidFill>
                <a:schemeClr val="bg1"/>
              </a:solidFill>
            </p:spPr>
          </p:pic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48387F30-E93F-48DC-8E12-D8564FF9E072}"/>
                  </a:ext>
                </a:extLst>
              </p:cNvPr>
              <p:cNvSpPr/>
              <p:nvPr/>
            </p:nvSpPr>
            <p:spPr>
              <a:xfrm>
                <a:off x="2828925" y="3486588"/>
                <a:ext cx="300038" cy="837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3D12E10F-DDC1-4F25-84BF-077006ED55F2}"/>
                  </a:ext>
                </a:extLst>
              </p:cNvPr>
              <p:cNvSpPr/>
              <p:nvPr/>
            </p:nvSpPr>
            <p:spPr>
              <a:xfrm>
                <a:off x="2732087" y="3598865"/>
                <a:ext cx="300038" cy="4571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AF07A17E-2B3F-43CE-8FFD-CF3658E32270}"/>
              </a:ext>
            </a:extLst>
          </p:cNvPr>
          <p:cNvSpPr txBox="1"/>
          <p:nvPr/>
        </p:nvSpPr>
        <p:spPr>
          <a:xfrm>
            <a:off x="475909" y="878018"/>
            <a:ext cx="2539522" cy="3603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Upper Dolomite Block 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883287-D586-4A10-8584-FDCBF9E3B5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0492" y="868030"/>
            <a:ext cx="6261135" cy="550516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6649FB2-5094-4F34-A945-B35BA20CFA75}"/>
              </a:ext>
            </a:extLst>
          </p:cNvPr>
          <p:cNvSpPr txBox="1"/>
          <p:nvPr/>
        </p:nvSpPr>
        <p:spPr>
          <a:xfrm>
            <a:off x="8949655" y="3979184"/>
            <a:ext cx="1681972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Well on Steam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FC16EF9-A151-46D0-9A05-DA9204D139A4}"/>
              </a:ext>
            </a:extLst>
          </p:cNvPr>
          <p:cNvSpPr txBox="1"/>
          <p:nvPr/>
        </p:nvSpPr>
        <p:spPr>
          <a:xfrm>
            <a:off x="8945137" y="1058177"/>
            <a:ext cx="1686489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Nearby Production well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7D6DFA2-142D-4952-8BE6-ECE995A89655}"/>
              </a:ext>
            </a:extLst>
          </p:cNvPr>
          <p:cNvSpPr/>
          <p:nvPr/>
        </p:nvSpPr>
        <p:spPr>
          <a:xfrm>
            <a:off x="7229474" y="6219826"/>
            <a:ext cx="2295835" cy="4449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With 4 days response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Group steam strategy </a:t>
            </a:r>
          </a:p>
        </p:txBody>
      </p:sp>
    </p:spTree>
    <p:extLst>
      <p:ext uri="{BB962C8B-B14F-4D97-AF65-F5344CB8AC3E}">
        <p14:creationId xmlns:p14="http://schemas.microsoft.com/office/powerpoint/2010/main" val="36391359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FF4FF-E6B0-417E-B41E-E05F492A7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680"/>
            <a:ext cx="10515600" cy="701675"/>
          </a:xfrm>
        </p:spPr>
        <p:txBody>
          <a:bodyPr>
            <a:normAutofit/>
          </a:bodyPr>
          <a:lstStyle/>
          <a:p>
            <a:r>
              <a:rPr lang="en-US" dirty="0"/>
              <a:t>Issaran Identified Themes – Petrophysical Complexity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8F9CA4-0C36-45D2-B634-FF1DAA7B9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45138" y="6373195"/>
            <a:ext cx="2743200" cy="365125"/>
          </a:xfrm>
        </p:spPr>
        <p:txBody>
          <a:bodyPr/>
          <a:lstStyle/>
          <a:p>
            <a:fld id="{B9FD1FEB-8A09-4206-AF6C-FB54A24CA249}" type="slidenum">
              <a:rPr lang="en-US" smtClean="0"/>
              <a:t>13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5A1579-F365-4EF6-BF1C-CB9C3E2BDA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4789" y="2120348"/>
            <a:ext cx="5177014" cy="47452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AEACEA3-A128-4603-8167-BEC086AFF1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143" t="19456" r="5218" b="20833"/>
          <a:stretch/>
        </p:blipFill>
        <p:spPr>
          <a:xfrm>
            <a:off x="149087" y="2738770"/>
            <a:ext cx="5994400" cy="277039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0652EB9-9536-4BEA-931F-50DBF7874735}"/>
              </a:ext>
            </a:extLst>
          </p:cNvPr>
          <p:cNvSpPr txBox="1"/>
          <p:nvPr/>
        </p:nvSpPr>
        <p:spPr>
          <a:xfrm>
            <a:off x="290197" y="5509162"/>
            <a:ext cx="64711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Typical </a:t>
            </a:r>
            <a:r>
              <a:rPr lang="en-US" dirty="0" err="1"/>
              <a:t>poro</a:t>
            </a:r>
            <a:r>
              <a:rPr lang="en-US" dirty="0"/>
              <a:t>-perm relationship in clean sandstone and carbonates</a:t>
            </a:r>
          </a:p>
          <a:p>
            <a:r>
              <a:rPr lang="en-US" dirty="0"/>
              <a:t>From: </a:t>
            </a:r>
            <a:r>
              <a:rPr lang="en-US" dirty="0" err="1"/>
              <a:t>Arwini</a:t>
            </a:r>
            <a:r>
              <a:rPr lang="en-US" dirty="0"/>
              <a:t> 2020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24E36BA-1BD8-415B-9C59-3C84086256CE}"/>
              </a:ext>
            </a:extLst>
          </p:cNvPr>
          <p:cNvSpPr txBox="1"/>
          <p:nvPr/>
        </p:nvSpPr>
        <p:spPr>
          <a:xfrm>
            <a:off x="149087" y="821355"/>
            <a:ext cx="1204291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Clastic systems in general have reasonable </a:t>
            </a:r>
            <a:r>
              <a:rPr lang="en-GB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poro</a:t>
            </a:r>
            <a:r>
              <a:rPr lang="en-GB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-perm relationships.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I</a:t>
            </a:r>
            <a:r>
              <a:rPr lang="en-GB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 carbonates there is often little or no relationship between porosity and permeability.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 underlying reason is pore size distribution, which can vary over very short distances in carbonates owing to the irregularity of pore shapes. </a:t>
            </a:r>
            <a:endParaRPr lang="en-US" sz="20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436359C-B500-4339-ADAC-2AEC1EBE6D01}"/>
              </a:ext>
            </a:extLst>
          </p:cNvPr>
          <p:cNvSpPr/>
          <p:nvPr/>
        </p:nvSpPr>
        <p:spPr>
          <a:xfrm>
            <a:off x="4138303" y="6155493"/>
            <a:ext cx="2295835" cy="4449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chemeClr val="tx1"/>
                </a:solidFill>
              </a:rPr>
              <a:t>Interwell</a:t>
            </a:r>
            <a:r>
              <a:rPr lang="en-US" sz="1400" dirty="0">
                <a:solidFill>
                  <a:schemeClr val="tx1"/>
                </a:solidFill>
              </a:rPr>
              <a:t> prediction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Rate, Oil charge and OWC</a:t>
            </a:r>
          </a:p>
        </p:txBody>
      </p:sp>
    </p:spTree>
    <p:extLst>
      <p:ext uri="{BB962C8B-B14F-4D97-AF65-F5344CB8AC3E}">
        <p14:creationId xmlns:p14="http://schemas.microsoft.com/office/powerpoint/2010/main" val="37788469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FF4FF-E6B0-417E-B41E-E05F492A7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083" y="110051"/>
            <a:ext cx="10515600" cy="701675"/>
          </a:xfrm>
        </p:spPr>
        <p:txBody>
          <a:bodyPr>
            <a:normAutofit/>
          </a:bodyPr>
          <a:lstStyle/>
          <a:p>
            <a:r>
              <a:rPr lang="en-US" dirty="0"/>
              <a:t>Issaran Identified Themes – new technology implementation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8F9CA4-0C36-45D2-B634-FF1DAA7B9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45138" y="6373195"/>
            <a:ext cx="2743200" cy="365125"/>
          </a:xfrm>
        </p:spPr>
        <p:txBody>
          <a:bodyPr/>
          <a:lstStyle/>
          <a:p>
            <a:fld id="{B9FD1FEB-8A09-4206-AF6C-FB54A24CA249}" type="slidenum">
              <a:rPr lang="en-US" smtClean="0"/>
              <a:t>14</a:t>
            </a:fld>
            <a:endParaRPr lang="en-US"/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7B04DDC2-5E37-4D4B-BEF0-6282C7276A73}"/>
              </a:ext>
            </a:extLst>
          </p:cNvPr>
          <p:cNvSpPr txBox="1">
            <a:spLocks/>
          </p:cNvSpPr>
          <p:nvPr/>
        </p:nvSpPr>
        <p:spPr>
          <a:xfrm>
            <a:off x="8945138" y="637319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9FD1FEB-8A09-4206-AF6C-FB54A24CA249}" type="slidenum">
              <a:rPr lang="en-US" smtClean="0">
                <a:solidFill>
                  <a:schemeClr val="tx1"/>
                </a:solidFill>
              </a:rPr>
              <a:pPr/>
              <a:t>14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reeform 3">
            <a:extLst>
              <a:ext uri="{FF2B5EF4-FFF2-40B4-BE49-F238E27FC236}">
                <a16:creationId xmlns:a16="http://schemas.microsoft.com/office/drawing/2014/main" id="{DC991F82-DE55-4500-94C7-7DD72540E20F}"/>
              </a:ext>
            </a:extLst>
          </p:cNvPr>
          <p:cNvSpPr>
            <a:spLocks/>
          </p:cNvSpPr>
          <p:nvPr/>
        </p:nvSpPr>
        <p:spPr bwMode="auto">
          <a:xfrm>
            <a:off x="7523008" y="2691864"/>
            <a:ext cx="4165329" cy="2987330"/>
          </a:xfrm>
          <a:custGeom>
            <a:avLst/>
            <a:gdLst>
              <a:gd name="T0" fmla="*/ 2147483646 w 2070"/>
              <a:gd name="T1" fmla="*/ 2147483646 h 1874"/>
              <a:gd name="T2" fmla="*/ 2147483646 w 2070"/>
              <a:gd name="T3" fmla="*/ 2147483646 h 1874"/>
              <a:gd name="T4" fmla="*/ 2147483646 w 2070"/>
              <a:gd name="T5" fmla="*/ 2147483646 h 1874"/>
              <a:gd name="T6" fmla="*/ 2147483646 w 2070"/>
              <a:gd name="T7" fmla="*/ 2147483646 h 1874"/>
              <a:gd name="T8" fmla="*/ 2147483646 w 2070"/>
              <a:gd name="T9" fmla="*/ 2147483646 h 1874"/>
              <a:gd name="T10" fmla="*/ 0 w 2070"/>
              <a:gd name="T11" fmla="*/ 0 h 18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70"/>
              <a:gd name="T19" fmla="*/ 0 h 1874"/>
              <a:gd name="T20" fmla="*/ 2070 w 2070"/>
              <a:gd name="T21" fmla="*/ 1874 h 18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70" h="1874">
                <a:moveTo>
                  <a:pt x="469" y="62"/>
                </a:moveTo>
                <a:lnTo>
                  <a:pt x="1665" y="177"/>
                </a:lnTo>
                <a:lnTo>
                  <a:pt x="2070" y="1013"/>
                </a:lnTo>
                <a:lnTo>
                  <a:pt x="1635" y="1753"/>
                </a:lnTo>
                <a:lnTo>
                  <a:pt x="95" y="1874"/>
                </a:lnTo>
                <a:lnTo>
                  <a:pt x="0" y="0"/>
                </a:lnTo>
              </a:path>
            </a:pathLst>
          </a:custGeom>
          <a:solidFill>
            <a:srgbClr val="CC99FF"/>
          </a:solidFill>
          <a:ln w="9525" cap="flat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Freeform 4">
            <a:extLst>
              <a:ext uri="{FF2B5EF4-FFF2-40B4-BE49-F238E27FC236}">
                <a16:creationId xmlns:a16="http://schemas.microsoft.com/office/drawing/2014/main" id="{7C3DD367-0E14-4E64-B7BA-3E5A6EB42D1B}"/>
              </a:ext>
            </a:extLst>
          </p:cNvPr>
          <p:cNvSpPr>
            <a:spLocks/>
          </p:cNvSpPr>
          <p:nvPr/>
        </p:nvSpPr>
        <p:spPr bwMode="auto">
          <a:xfrm>
            <a:off x="5295118" y="2509656"/>
            <a:ext cx="3912734" cy="3412972"/>
          </a:xfrm>
          <a:custGeom>
            <a:avLst/>
            <a:gdLst>
              <a:gd name="T0" fmla="*/ 0 w 1945"/>
              <a:gd name="T1" fmla="*/ 2147483646 h 2141"/>
              <a:gd name="T2" fmla="*/ 2147483646 w 1945"/>
              <a:gd name="T3" fmla="*/ 2147483646 h 2141"/>
              <a:gd name="T4" fmla="*/ 2147483646 w 1945"/>
              <a:gd name="T5" fmla="*/ 2147483646 h 2141"/>
              <a:gd name="T6" fmla="*/ 2147483646 w 1945"/>
              <a:gd name="T7" fmla="*/ 2147483646 h 2141"/>
              <a:gd name="T8" fmla="*/ 2147483646 w 1945"/>
              <a:gd name="T9" fmla="*/ 2147483646 h 2141"/>
              <a:gd name="T10" fmla="*/ 0 w 1945"/>
              <a:gd name="T11" fmla="*/ 0 h 214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945"/>
              <a:gd name="T19" fmla="*/ 0 h 2141"/>
              <a:gd name="T20" fmla="*/ 1945 w 1945"/>
              <a:gd name="T21" fmla="*/ 2141 h 214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945" h="2141">
                <a:moveTo>
                  <a:pt x="0" y="9"/>
                </a:moveTo>
                <a:lnTo>
                  <a:pt x="1574" y="181"/>
                </a:lnTo>
                <a:lnTo>
                  <a:pt x="1945" y="1157"/>
                </a:lnTo>
                <a:lnTo>
                  <a:pt x="1531" y="1966"/>
                </a:lnTo>
                <a:lnTo>
                  <a:pt x="94" y="2141"/>
                </a:lnTo>
                <a:lnTo>
                  <a:pt x="0" y="0"/>
                </a:lnTo>
              </a:path>
            </a:pathLst>
          </a:custGeom>
          <a:solidFill>
            <a:srgbClr val="CCFFCC"/>
          </a:solidFill>
          <a:ln w="9525" cap="flat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D7B08215-ACCF-4431-A4B4-E3DC7851E27D}"/>
              </a:ext>
            </a:extLst>
          </p:cNvPr>
          <p:cNvSpPr>
            <a:spLocks/>
          </p:cNvSpPr>
          <p:nvPr/>
        </p:nvSpPr>
        <p:spPr bwMode="auto">
          <a:xfrm>
            <a:off x="1621780" y="1776462"/>
            <a:ext cx="5423348" cy="4597705"/>
          </a:xfrm>
          <a:custGeom>
            <a:avLst/>
            <a:gdLst>
              <a:gd name="T0" fmla="*/ 0 w 2695"/>
              <a:gd name="T1" fmla="*/ 0 h 2885"/>
              <a:gd name="T2" fmla="*/ 2147483646 w 2695"/>
              <a:gd name="T3" fmla="*/ 2147483646 h 2885"/>
              <a:gd name="T4" fmla="*/ 2147483646 w 2695"/>
              <a:gd name="T5" fmla="*/ 2147483646 h 2885"/>
              <a:gd name="T6" fmla="*/ 2147483646 w 2695"/>
              <a:gd name="T7" fmla="*/ 2147483646 h 2885"/>
              <a:gd name="T8" fmla="*/ 2147483646 w 2695"/>
              <a:gd name="T9" fmla="*/ 2147483646 h 2885"/>
              <a:gd name="T10" fmla="*/ 2147483646 w 2695"/>
              <a:gd name="T11" fmla="*/ 2147483646 h 288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695"/>
              <a:gd name="T19" fmla="*/ 0 h 2885"/>
              <a:gd name="T20" fmla="*/ 2695 w 2695"/>
              <a:gd name="T21" fmla="*/ 2885 h 288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695" h="2885">
                <a:moveTo>
                  <a:pt x="0" y="0"/>
                </a:moveTo>
                <a:lnTo>
                  <a:pt x="2088" y="456"/>
                </a:lnTo>
                <a:lnTo>
                  <a:pt x="2695" y="1579"/>
                </a:lnTo>
                <a:lnTo>
                  <a:pt x="2284" y="2557"/>
                </a:lnTo>
                <a:lnTo>
                  <a:pt x="610" y="2885"/>
                </a:lnTo>
                <a:lnTo>
                  <a:pt x="615" y="139"/>
                </a:lnTo>
              </a:path>
            </a:pathLst>
          </a:custGeom>
          <a:solidFill>
            <a:srgbClr val="FFFF99"/>
          </a:solidFill>
          <a:ln w="9525" cap="flat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6B9D2551-C73F-43DF-958C-00F12733F969}"/>
              </a:ext>
            </a:extLst>
          </p:cNvPr>
          <p:cNvSpPr>
            <a:spLocks/>
          </p:cNvSpPr>
          <p:nvPr/>
        </p:nvSpPr>
        <p:spPr bwMode="auto">
          <a:xfrm>
            <a:off x="641119" y="1437299"/>
            <a:ext cx="3447168" cy="5458794"/>
          </a:xfrm>
          <a:custGeom>
            <a:avLst/>
            <a:gdLst>
              <a:gd name="T0" fmla="*/ 2147483646 w 1712"/>
              <a:gd name="T1" fmla="*/ 2147483646 h 3426"/>
              <a:gd name="T2" fmla="*/ 2147483646 w 1712"/>
              <a:gd name="T3" fmla="*/ 2147483646 h 3426"/>
              <a:gd name="T4" fmla="*/ 2147483646 w 1712"/>
              <a:gd name="T5" fmla="*/ 2147483646 h 3426"/>
              <a:gd name="T6" fmla="*/ 2147483646 w 1712"/>
              <a:gd name="T7" fmla="*/ 2147483646 h 3426"/>
              <a:gd name="T8" fmla="*/ 2147483646 w 1712"/>
              <a:gd name="T9" fmla="*/ 2147483646 h 3426"/>
              <a:gd name="T10" fmla="*/ 2147483646 w 1712"/>
              <a:gd name="T11" fmla="*/ 2147483646 h 3426"/>
              <a:gd name="T12" fmla="*/ 2147483646 w 1712"/>
              <a:gd name="T13" fmla="*/ 2147483646 h 3426"/>
              <a:gd name="T14" fmla="*/ 2147483646 w 1712"/>
              <a:gd name="T15" fmla="*/ 2147483646 h 3426"/>
              <a:gd name="T16" fmla="*/ 0 w 1712"/>
              <a:gd name="T17" fmla="*/ 0 h 342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12"/>
              <a:gd name="T28" fmla="*/ 0 h 3426"/>
              <a:gd name="T29" fmla="*/ 1712 w 1712"/>
              <a:gd name="T30" fmla="*/ 3426 h 342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12" h="3426">
                <a:moveTo>
                  <a:pt x="188" y="79"/>
                </a:moveTo>
                <a:lnTo>
                  <a:pt x="560" y="211"/>
                </a:lnTo>
                <a:lnTo>
                  <a:pt x="1277" y="410"/>
                </a:lnTo>
                <a:lnTo>
                  <a:pt x="1712" y="1787"/>
                </a:lnTo>
                <a:lnTo>
                  <a:pt x="1261" y="3068"/>
                </a:lnTo>
                <a:lnTo>
                  <a:pt x="740" y="3226"/>
                </a:lnTo>
                <a:lnTo>
                  <a:pt x="79" y="3414"/>
                </a:lnTo>
                <a:lnTo>
                  <a:pt x="6" y="3426"/>
                </a:lnTo>
                <a:lnTo>
                  <a:pt x="0" y="0"/>
                </a:lnTo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FFAFAF"/>
              </a:gs>
            </a:gsLst>
            <a:lin ang="0" scaled="1"/>
          </a:gradFill>
          <a:ln w="12700" cap="flat" cmpd="sng">
            <a:solidFill>
              <a:schemeClr val="bg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id="{1777066F-CAAE-40E9-9AB8-6733F23ED0A3}"/>
              </a:ext>
            </a:extLst>
          </p:cNvPr>
          <p:cNvSpPr>
            <a:spLocks noChangeArrowheads="1"/>
          </p:cNvSpPr>
          <p:nvPr/>
        </p:nvSpPr>
        <p:spPr bwMode="auto">
          <a:xfrm rot="372199">
            <a:off x="6383924" y="2825854"/>
            <a:ext cx="1275354" cy="1010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defTabSz="12795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2795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2795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2795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2795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GB" altLang="en-US" sz="1219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Freeform 8">
            <a:extLst>
              <a:ext uri="{FF2B5EF4-FFF2-40B4-BE49-F238E27FC236}">
                <a16:creationId xmlns:a16="http://schemas.microsoft.com/office/drawing/2014/main" id="{C2EEDD75-9A26-465B-BBB7-53A65C732E33}"/>
              </a:ext>
            </a:extLst>
          </p:cNvPr>
          <p:cNvSpPr>
            <a:spLocks/>
          </p:cNvSpPr>
          <p:nvPr/>
        </p:nvSpPr>
        <p:spPr bwMode="auto">
          <a:xfrm>
            <a:off x="802084" y="5460119"/>
            <a:ext cx="10103770" cy="1402457"/>
          </a:xfrm>
          <a:custGeom>
            <a:avLst/>
            <a:gdLst>
              <a:gd name="T0" fmla="*/ 0 w 4656"/>
              <a:gd name="T1" fmla="*/ 2147483646 h 1296"/>
              <a:gd name="T2" fmla="*/ 2147483646 w 4656"/>
              <a:gd name="T3" fmla="*/ 2147483646 h 1296"/>
              <a:gd name="T4" fmla="*/ 2147483646 w 4656"/>
              <a:gd name="T5" fmla="*/ 2147483646 h 1296"/>
              <a:gd name="T6" fmla="*/ 2147483646 w 4656"/>
              <a:gd name="T7" fmla="*/ 2147483646 h 1296"/>
              <a:gd name="T8" fmla="*/ 2147483646 w 4656"/>
              <a:gd name="T9" fmla="*/ 2147483646 h 1296"/>
              <a:gd name="T10" fmla="*/ 2147483646 w 4656"/>
              <a:gd name="T11" fmla="*/ 0 h 129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656"/>
              <a:gd name="T19" fmla="*/ 0 h 1296"/>
              <a:gd name="T20" fmla="*/ 4656 w 4656"/>
              <a:gd name="T21" fmla="*/ 1296 h 129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656" h="1296">
                <a:moveTo>
                  <a:pt x="0" y="1296"/>
                </a:moveTo>
                <a:cubicBezTo>
                  <a:pt x="196" y="1204"/>
                  <a:pt x="392" y="1112"/>
                  <a:pt x="624" y="1008"/>
                </a:cubicBezTo>
                <a:cubicBezTo>
                  <a:pt x="856" y="904"/>
                  <a:pt x="1104" y="776"/>
                  <a:pt x="1392" y="672"/>
                </a:cubicBezTo>
                <a:cubicBezTo>
                  <a:pt x="1680" y="568"/>
                  <a:pt x="1984" y="472"/>
                  <a:pt x="2352" y="384"/>
                </a:cubicBezTo>
                <a:cubicBezTo>
                  <a:pt x="2720" y="296"/>
                  <a:pt x="3216" y="208"/>
                  <a:pt x="3600" y="144"/>
                </a:cubicBezTo>
                <a:cubicBezTo>
                  <a:pt x="3984" y="80"/>
                  <a:pt x="4320" y="40"/>
                  <a:pt x="4656" y="0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Freeform 9">
            <a:extLst>
              <a:ext uri="{FF2B5EF4-FFF2-40B4-BE49-F238E27FC236}">
                <a16:creationId xmlns:a16="http://schemas.microsoft.com/office/drawing/2014/main" id="{6F2EC53E-FEDA-4743-A15E-DCF1825731B4}"/>
              </a:ext>
            </a:extLst>
          </p:cNvPr>
          <p:cNvSpPr>
            <a:spLocks/>
          </p:cNvSpPr>
          <p:nvPr/>
        </p:nvSpPr>
        <p:spPr bwMode="auto">
          <a:xfrm flipV="1">
            <a:off x="955623" y="1568546"/>
            <a:ext cx="10014619" cy="1404418"/>
          </a:xfrm>
          <a:custGeom>
            <a:avLst/>
            <a:gdLst>
              <a:gd name="T0" fmla="*/ 0 w 4656"/>
              <a:gd name="T1" fmla="*/ 2147483646 h 1296"/>
              <a:gd name="T2" fmla="*/ 2147483646 w 4656"/>
              <a:gd name="T3" fmla="*/ 2147483646 h 1296"/>
              <a:gd name="T4" fmla="*/ 2147483646 w 4656"/>
              <a:gd name="T5" fmla="*/ 2147483646 h 1296"/>
              <a:gd name="T6" fmla="*/ 2147483646 w 4656"/>
              <a:gd name="T7" fmla="*/ 2147483646 h 1296"/>
              <a:gd name="T8" fmla="*/ 2147483646 w 4656"/>
              <a:gd name="T9" fmla="*/ 2147483646 h 1296"/>
              <a:gd name="T10" fmla="*/ 2147483646 w 4656"/>
              <a:gd name="T11" fmla="*/ 0 h 129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656"/>
              <a:gd name="T19" fmla="*/ 0 h 1296"/>
              <a:gd name="T20" fmla="*/ 4656 w 4656"/>
              <a:gd name="T21" fmla="*/ 1296 h 129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656" h="1296">
                <a:moveTo>
                  <a:pt x="0" y="1296"/>
                </a:moveTo>
                <a:cubicBezTo>
                  <a:pt x="196" y="1204"/>
                  <a:pt x="392" y="1112"/>
                  <a:pt x="624" y="1008"/>
                </a:cubicBezTo>
                <a:cubicBezTo>
                  <a:pt x="856" y="904"/>
                  <a:pt x="1104" y="776"/>
                  <a:pt x="1392" y="672"/>
                </a:cubicBezTo>
                <a:cubicBezTo>
                  <a:pt x="1680" y="568"/>
                  <a:pt x="1984" y="472"/>
                  <a:pt x="2352" y="384"/>
                </a:cubicBezTo>
                <a:cubicBezTo>
                  <a:pt x="2720" y="296"/>
                  <a:pt x="3216" y="208"/>
                  <a:pt x="3600" y="144"/>
                </a:cubicBezTo>
                <a:cubicBezTo>
                  <a:pt x="3984" y="80"/>
                  <a:pt x="4320" y="40"/>
                  <a:pt x="4656" y="0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 Box 11">
            <a:extLst>
              <a:ext uri="{FF2B5EF4-FFF2-40B4-BE49-F238E27FC236}">
                <a16:creationId xmlns:a16="http://schemas.microsoft.com/office/drawing/2014/main" id="{4806869E-67EB-4DB6-8114-ED50B622AAAF}"/>
              </a:ext>
            </a:extLst>
          </p:cNvPr>
          <p:cNvSpPr txBox="1">
            <a:spLocks noChangeArrowheads="1"/>
          </p:cNvSpPr>
          <p:nvPr/>
        </p:nvSpPr>
        <p:spPr bwMode="auto">
          <a:xfrm rot="1007494">
            <a:off x="1001189" y="1370938"/>
            <a:ext cx="26132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Identify</a:t>
            </a:r>
          </a:p>
        </p:txBody>
      </p:sp>
      <p:sp>
        <p:nvSpPr>
          <p:cNvPr id="15" name="Oval 23">
            <a:extLst>
              <a:ext uri="{FF2B5EF4-FFF2-40B4-BE49-F238E27FC236}">
                <a16:creationId xmlns:a16="http://schemas.microsoft.com/office/drawing/2014/main" id="{C4550D27-F125-4474-B118-FA3A16AE1E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1521" y="2980944"/>
            <a:ext cx="1015003" cy="89611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Electric </a:t>
            </a:r>
          </a:p>
          <a:p>
            <a:pPr algn="ctr" eaLnBrk="1" hangingPunct="1">
              <a:defRPr/>
            </a:pPr>
            <a:r>
              <a:rPr lang="en-GB" alt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DH Heaters</a:t>
            </a:r>
          </a:p>
        </p:txBody>
      </p:sp>
      <p:sp>
        <p:nvSpPr>
          <p:cNvPr id="16" name="Text Box 11">
            <a:extLst>
              <a:ext uri="{FF2B5EF4-FFF2-40B4-BE49-F238E27FC236}">
                <a16:creationId xmlns:a16="http://schemas.microsoft.com/office/drawing/2014/main" id="{62318C88-202B-45CA-9C22-49CB87352A92}"/>
              </a:ext>
            </a:extLst>
          </p:cNvPr>
          <p:cNvSpPr txBox="1">
            <a:spLocks noChangeArrowheads="1"/>
          </p:cNvSpPr>
          <p:nvPr/>
        </p:nvSpPr>
        <p:spPr bwMode="auto">
          <a:xfrm rot="694541">
            <a:off x="6085093" y="2138700"/>
            <a:ext cx="23327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Define</a:t>
            </a:r>
          </a:p>
        </p:txBody>
      </p:sp>
      <p:sp>
        <p:nvSpPr>
          <p:cNvPr id="17" name="Text Box 11">
            <a:extLst>
              <a:ext uri="{FF2B5EF4-FFF2-40B4-BE49-F238E27FC236}">
                <a16:creationId xmlns:a16="http://schemas.microsoft.com/office/drawing/2014/main" id="{D08B4812-074E-4E33-802B-F4F166E5F60C}"/>
              </a:ext>
            </a:extLst>
          </p:cNvPr>
          <p:cNvSpPr txBox="1">
            <a:spLocks noChangeArrowheads="1"/>
          </p:cNvSpPr>
          <p:nvPr/>
        </p:nvSpPr>
        <p:spPr bwMode="auto">
          <a:xfrm rot="694541">
            <a:off x="3615097" y="1808976"/>
            <a:ext cx="23327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Select</a:t>
            </a:r>
          </a:p>
        </p:txBody>
      </p:sp>
      <p:sp>
        <p:nvSpPr>
          <p:cNvPr id="18" name="Text Box 11">
            <a:extLst>
              <a:ext uri="{FF2B5EF4-FFF2-40B4-BE49-F238E27FC236}">
                <a16:creationId xmlns:a16="http://schemas.microsoft.com/office/drawing/2014/main" id="{127D5629-CC0E-4188-BAF6-25CA98CCF7AB}"/>
              </a:ext>
            </a:extLst>
          </p:cNvPr>
          <p:cNvSpPr txBox="1">
            <a:spLocks noChangeArrowheads="1"/>
          </p:cNvSpPr>
          <p:nvPr/>
        </p:nvSpPr>
        <p:spPr bwMode="auto">
          <a:xfrm rot="336125">
            <a:off x="8439663" y="2295521"/>
            <a:ext cx="23327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Execute</a:t>
            </a:r>
          </a:p>
        </p:txBody>
      </p:sp>
      <p:sp>
        <p:nvSpPr>
          <p:cNvPr id="19" name="Oval 23">
            <a:extLst>
              <a:ext uri="{FF2B5EF4-FFF2-40B4-BE49-F238E27FC236}">
                <a16:creationId xmlns:a16="http://schemas.microsoft.com/office/drawing/2014/main" id="{144C0A01-E52A-4CCF-BE2C-E12FFBA4AE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5707" y="2556247"/>
            <a:ext cx="1015003" cy="896112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sz="16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Hzl</a:t>
            </a:r>
            <a:endParaRPr lang="en-GB" altLang="en-US" sz="1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>
              <a:defRPr/>
            </a:pPr>
            <a:r>
              <a:rPr lang="en-GB" altLang="en-US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Drilling </a:t>
            </a:r>
          </a:p>
          <a:p>
            <a:pPr algn="ctr" eaLnBrk="1" hangingPunct="1">
              <a:defRPr/>
            </a:pPr>
            <a:r>
              <a:rPr lang="en-GB" altLang="en-US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w/ Frac</a:t>
            </a:r>
          </a:p>
        </p:txBody>
      </p:sp>
      <p:sp>
        <p:nvSpPr>
          <p:cNvPr id="20" name="Oval 23">
            <a:extLst>
              <a:ext uri="{FF2B5EF4-FFF2-40B4-BE49-F238E27FC236}">
                <a16:creationId xmlns:a16="http://schemas.microsoft.com/office/drawing/2014/main" id="{4BC8249A-B815-41E2-AE78-748AE047D7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9771" y="3874934"/>
            <a:ext cx="1015003" cy="896112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USRD</a:t>
            </a:r>
          </a:p>
        </p:txBody>
      </p:sp>
      <p:sp>
        <p:nvSpPr>
          <p:cNvPr id="21" name="Oval 23">
            <a:extLst>
              <a:ext uri="{FF2B5EF4-FFF2-40B4-BE49-F238E27FC236}">
                <a16:creationId xmlns:a16="http://schemas.microsoft.com/office/drawing/2014/main" id="{FED8E131-28AE-4284-A3A0-B51490EE27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933" y="3937370"/>
            <a:ext cx="1015003" cy="89611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GOGD</a:t>
            </a:r>
          </a:p>
          <a:p>
            <a:pPr algn="ctr" eaLnBrk="1" hangingPunct="1">
              <a:defRPr/>
            </a:pPr>
            <a:r>
              <a:rPr lang="en-GB" alt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TA-GOGD</a:t>
            </a:r>
            <a:endParaRPr lang="en-GB" altLang="en-US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Oval 23">
            <a:extLst>
              <a:ext uri="{FF2B5EF4-FFF2-40B4-BE49-F238E27FC236}">
                <a16:creationId xmlns:a16="http://schemas.microsoft.com/office/drawing/2014/main" id="{9FE53ACF-B398-4ABC-B42F-6E2ED44736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36598" y="4617188"/>
            <a:ext cx="1015003" cy="896112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Isolation</a:t>
            </a:r>
          </a:p>
          <a:p>
            <a:pPr algn="ctr" eaLnBrk="1" hangingPunct="1">
              <a:defRPr/>
            </a:pPr>
            <a:r>
              <a:rPr lang="en-GB" alt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Packer</a:t>
            </a:r>
          </a:p>
        </p:txBody>
      </p:sp>
      <p:sp>
        <p:nvSpPr>
          <p:cNvPr id="23" name="Oval 23">
            <a:extLst>
              <a:ext uri="{FF2B5EF4-FFF2-40B4-BE49-F238E27FC236}">
                <a16:creationId xmlns:a16="http://schemas.microsoft.com/office/drawing/2014/main" id="{FEA0EFA3-0089-4408-A391-DB55555C1E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6981" y="5228357"/>
            <a:ext cx="1015003" cy="896112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sz="1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Gas/Heat</a:t>
            </a:r>
          </a:p>
          <a:p>
            <a:pPr algn="ctr" eaLnBrk="1" hangingPunct="1">
              <a:defRPr/>
            </a:pPr>
            <a:r>
              <a:rPr lang="en-GB" altLang="en-US" sz="1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Solvent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D1E4CB3-5E1E-4542-829E-5A94338D5F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9153" y="5021766"/>
            <a:ext cx="1015003" cy="896112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AICVs</a:t>
            </a:r>
          </a:p>
        </p:txBody>
      </p:sp>
      <p:sp>
        <p:nvSpPr>
          <p:cNvPr id="25" name="Oval 23">
            <a:extLst>
              <a:ext uri="{FF2B5EF4-FFF2-40B4-BE49-F238E27FC236}">
                <a16:creationId xmlns:a16="http://schemas.microsoft.com/office/drawing/2014/main" id="{1A36C7F1-A1A4-44DA-967A-64043D4796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8496" y="2566019"/>
            <a:ext cx="1015003" cy="896112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sz="16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Anhy</a:t>
            </a:r>
            <a:endParaRPr lang="en-GB" altLang="en-US" sz="1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>
              <a:defRPr/>
            </a:pPr>
            <a:r>
              <a:rPr lang="en-GB" altLang="en-US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Dissolver</a:t>
            </a:r>
          </a:p>
        </p:txBody>
      </p:sp>
      <p:sp>
        <p:nvSpPr>
          <p:cNvPr id="26" name="Oval 23">
            <a:extLst>
              <a:ext uri="{FF2B5EF4-FFF2-40B4-BE49-F238E27FC236}">
                <a16:creationId xmlns:a16="http://schemas.microsoft.com/office/drawing/2014/main" id="{D77F1A93-3F06-4F4A-9522-1A0A658A31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4190" y="3387451"/>
            <a:ext cx="1015003" cy="896112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sz="1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Water</a:t>
            </a:r>
            <a:r>
              <a:rPr lang="en-GB" alt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 eaLnBrk="1" hangingPunct="1">
              <a:defRPr/>
            </a:pPr>
            <a:r>
              <a:rPr lang="en-GB" altLang="en-US" sz="1600" b="1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Pumpoff</a:t>
            </a:r>
            <a:endParaRPr lang="en-GB" altLang="en-US" sz="16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Oval 23">
            <a:extLst>
              <a:ext uri="{FF2B5EF4-FFF2-40B4-BE49-F238E27FC236}">
                <a16:creationId xmlns:a16="http://schemas.microsoft.com/office/drawing/2014/main" id="{83ED1D46-251D-4871-AF2D-B777A40DD9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9915" y="3893892"/>
            <a:ext cx="1015003" cy="896112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sz="1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ESPCP</a:t>
            </a:r>
          </a:p>
        </p:txBody>
      </p:sp>
      <p:sp>
        <p:nvSpPr>
          <p:cNvPr id="28" name="Oval 23">
            <a:extLst>
              <a:ext uri="{FF2B5EF4-FFF2-40B4-BE49-F238E27FC236}">
                <a16:creationId xmlns:a16="http://schemas.microsoft.com/office/drawing/2014/main" id="{9CC188B6-3269-4ECF-B203-C117BF6C34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50783" y="3361557"/>
            <a:ext cx="1015003" cy="89611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CSI</a:t>
            </a:r>
          </a:p>
          <a:p>
            <a:pPr algn="ctr" eaLnBrk="1" hangingPunct="1">
              <a:defRPr/>
            </a:pPr>
            <a:r>
              <a:rPr lang="en-GB" alt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GCCS</a:t>
            </a:r>
          </a:p>
          <a:p>
            <a:pPr algn="ctr" eaLnBrk="1" hangingPunct="1">
              <a:defRPr/>
            </a:pPr>
            <a:r>
              <a:rPr lang="en-GB" alt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CSS</a:t>
            </a:r>
          </a:p>
        </p:txBody>
      </p:sp>
      <p:sp>
        <p:nvSpPr>
          <p:cNvPr id="31" name="Oval 23">
            <a:extLst>
              <a:ext uri="{FF2B5EF4-FFF2-40B4-BE49-F238E27FC236}">
                <a16:creationId xmlns:a16="http://schemas.microsoft.com/office/drawing/2014/main" id="{0741E9C4-CF51-4ECA-AB16-0450E89FD5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5906" y="3885036"/>
            <a:ext cx="1015003" cy="896112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Acid Frac/</a:t>
            </a:r>
          </a:p>
          <a:p>
            <a:pPr algn="ctr" eaLnBrk="1" hangingPunct="1">
              <a:defRPr/>
            </a:pPr>
            <a:r>
              <a:rPr lang="en-GB" altLang="en-US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HF Pilot</a:t>
            </a:r>
          </a:p>
        </p:txBody>
      </p:sp>
      <p:sp>
        <p:nvSpPr>
          <p:cNvPr id="33" name="Oval 23">
            <a:extLst>
              <a:ext uri="{FF2B5EF4-FFF2-40B4-BE49-F238E27FC236}">
                <a16:creationId xmlns:a16="http://schemas.microsoft.com/office/drawing/2014/main" id="{5AF44A17-3503-4CD8-B19E-253B93745B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246" y="3937370"/>
            <a:ext cx="1015003" cy="89611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Foam </a:t>
            </a:r>
          </a:p>
          <a:p>
            <a:pPr algn="ctr" eaLnBrk="1" hangingPunct="1">
              <a:defRPr/>
            </a:pPr>
            <a:r>
              <a:rPr lang="en-GB" alt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Steam</a:t>
            </a:r>
          </a:p>
        </p:txBody>
      </p:sp>
      <p:sp>
        <p:nvSpPr>
          <p:cNvPr id="35" name="Oval 23">
            <a:extLst>
              <a:ext uri="{FF2B5EF4-FFF2-40B4-BE49-F238E27FC236}">
                <a16:creationId xmlns:a16="http://schemas.microsoft.com/office/drawing/2014/main" id="{A9165FEE-741F-4A5E-8EE4-F4A77C91B4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35734" y="4173623"/>
            <a:ext cx="1015003" cy="896112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Cement</a:t>
            </a:r>
          </a:p>
          <a:p>
            <a:pPr algn="ctr" eaLnBrk="1" hangingPunct="1">
              <a:defRPr/>
            </a:pPr>
            <a:r>
              <a:rPr lang="en-GB" alt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Remedial</a:t>
            </a:r>
          </a:p>
        </p:txBody>
      </p:sp>
      <p:sp>
        <p:nvSpPr>
          <p:cNvPr id="36" name="Oval 23">
            <a:extLst>
              <a:ext uri="{FF2B5EF4-FFF2-40B4-BE49-F238E27FC236}">
                <a16:creationId xmlns:a16="http://schemas.microsoft.com/office/drawing/2014/main" id="{D28D099E-9ADE-4FA1-AF67-EC78F5998D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9402" y="5604986"/>
            <a:ext cx="1015003" cy="896112"/>
          </a:xfrm>
          <a:prstGeom prst="ellipse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GHG</a:t>
            </a:r>
          </a:p>
          <a:p>
            <a:pPr algn="ctr" eaLnBrk="1" hangingPunct="1">
              <a:defRPr/>
            </a:pPr>
            <a:r>
              <a:rPr lang="en-GB" alt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Monitor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AD9DB76-4F06-4503-BB34-DFE65642A20E}"/>
              </a:ext>
            </a:extLst>
          </p:cNvPr>
          <p:cNvGrpSpPr/>
          <p:nvPr/>
        </p:nvGrpSpPr>
        <p:grpSpPr>
          <a:xfrm>
            <a:off x="2693280" y="964496"/>
            <a:ext cx="9486372" cy="552399"/>
            <a:chOff x="1092488" y="936229"/>
            <a:chExt cx="9486372" cy="552399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BEAAAE63-3C6E-466D-9ABF-A1C3F8CFA3FF}"/>
                </a:ext>
              </a:extLst>
            </p:cNvPr>
            <p:cNvSpPr/>
            <p:nvPr/>
          </p:nvSpPr>
          <p:spPr>
            <a:xfrm>
              <a:off x="1092488" y="941629"/>
              <a:ext cx="1771892" cy="54159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2400" b="1" dirty="0">
                  <a:solidFill>
                    <a:srgbClr val="FFFF00"/>
                  </a:solidFill>
                </a:rPr>
                <a:t>Heavy Oil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4F8895E7-74E0-407E-A718-67FD4E5264FE}"/>
                </a:ext>
              </a:extLst>
            </p:cNvPr>
            <p:cNvSpPr/>
            <p:nvPr/>
          </p:nvSpPr>
          <p:spPr>
            <a:xfrm>
              <a:off x="2945878" y="936229"/>
              <a:ext cx="2859149" cy="552399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2400" b="1" dirty="0">
                  <a:solidFill>
                    <a:schemeClr val="bg1"/>
                  </a:solidFill>
                </a:rPr>
                <a:t>Carbonate Reservoir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F187A7F3-37EB-412C-9FB0-B64AC49AE86F}"/>
                </a:ext>
              </a:extLst>
            </p:cNvPr>
            <p:cNvSpPr/>
            <p:nvPr/>
          </p:nvSpPr>
          <p:spPr>
            <a:xfrm>
              <a:off x="5886526" y="942440"/>
              <a:ext cx="2866900" cy="53997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2400" b="1" dirty="0">
                  <a:solidFill>
                    <a:schemeClr val="tx1"/>
                  </a:solidFill>
                </a:rPr>
                <a:t>Fractured Reservoir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F452AE73-0FFB-45E9-B015-057D611B6351}"/>
                </a:ext>
              </a:extLst>
            </p:cNvPr>
            <p:cNvSpPr/>
            <p:nvPr/>
          </p:nvSpPr>
          <p:spPr>
            <a:xfrm>
              <a:off x="8879775" y="942440"/>
              <a:ext cx="1699085" cy="53997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2400" b="1" dirty="0">
                  <a:solidFill>
                    <a:schemeClr val="tx1"/>
                  </a:solidFill>
                </a:rPr>
                <a:t>Steam EOR</a:t>
              </a:r>
            </a:p>
          </p:txBody>
        </p:sp>
      </p:grpSp>
      <p:sp>
        <p:nvSpPr>
          <p:cNvPr id="43" name="Oval 23">
            <a:extLst>
              <a:ext uri="{FF2B5EF4-FFF2-40B4-BE49-F238E27FC236}">
                <a16:creationId xmlns:a16="http://schemas.microsoft.com/office/drawing/2014/main" id="{D1302E4E-B94D-46CE-BD02-5478500221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582" y="2919783"/>
            <a:ext cx="1015003" cy="896112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Microseismic</a:t>
            </a:r>
            <a:r>
              <a:rPr lang="en-GB" alt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 eaLnBrk="1" hangingPunct="1">
              <a:defRPr/>
            </a:pPr>
            <a:r>
              <a:rPr lang="en-GB" alt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Frac Maps</a:t>
            </a:r>
          </a:p>
        </p:txBody>
      </p:sp>
      <p:sp>
        <p:nvSpPr>
          <p:cNvPr id="44" name="Oval 23">
            <a:extLst>
              <a:ext uri="{FF2B5EF4-FFF2-40B4-BE49-F238E27FC236}">
                <a16:creationId xmlns:a16="http://schemas.microsoft.com/office/drawing/2014/main" id="{AA9363ED-3876-44C7-974F-619B617DFF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0129" y="4732098"/>
            <a:ext cx="1015003" cy="896112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sz="1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BFD</a:t>
            </a:r>
          </a:p>
          <a:p>
            <a:pPr algn="ctr" eaLnBrk="1" hangingPunct="1">
              <a:defRPr/>
            </a:pPr>
            <a:r>
              <a:rPr lang="en-GB" altLang="en-US" sz="1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(Bio)</a:t>
            </a:r>
          </a:p>
        </p:txBody>
      </p:sp>
      <p:sp>
        <p:nvSpPr>
          <p:cNvPr id="45" name="Oval 23">
            <a:extLst>
              <a:ext uri="{FF2B5EF4-FFF2-40B4-BE49-F238E27FC236}">
                <a16:creationId xmlns:a16="http://schemas.microsoft.com/office/drawing/2014/main" id="{AE79017D-AF78-4920-8F0E-3821AFDE37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7626" y="4719987"/>
            <a:ext cx="1197244" cy="908223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Anhydrite </a:t>
            </a:r>
          </a:p>
          <a:p>
            <a:pPr algn="ctr" eaLnBrk="1" hangingPunct="1">
              <a:defRPr/>
            </a:pPr>
            <a:r>
              <a:rPr lang="en-GB" altLang="en-US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 Inversion</a:t>
            </a:r>
          </a:p>
        </p:txBody>
      </p:sp>
    </p:spTree>
    <p:extLst>
      <p:ext uri="{BB962C8B-B14F-4D97-AF65-F5344CB8AC3E}">
        <p14:creationId xmlns:p14="http://schemas.microsoft.com/office/powerpoint/2010/main" val="29721551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754C0-68A2-45D8-A0AA-F0FBB96FD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6648"/>
            <a:ext cx="10515600" cy="70167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altLang="en-US" sz="2800" dirty="0"/>
              <a:t>Conclusions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CDEFDC-1F89-4B9A-8B6B-851D49585896}"/>
              </a:ext>
            </a:extLst>
          </p:cNvPr>
          <p:cNvSpPr txBox="1"/>
          <p:nvPr/>
        </p:nvSpPr>
        <p:spPr>
          <a:xfrm>
            <a:off x="714375" y="1095375"/>
            <a:ext cx="10925589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Theme based approach to tackle Carbonate Reservoir Complexity is essential to provide focus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Clear Technical and commercial objectives need to be defined for each study theme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sz="2400" dirty="0"/>
              <a:t>Reduce subsurface uncertainty by improved flow unit definition</a:t>
            </a:r>
            <a:endParaRPr lang="en-US" sz="24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sz="2400" dirty="0"/>
              <a:t>Optimise recovery from Upper and Lower Dolomite Reservoirs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GB" sz="2000" dirty="0"/>
              <a:t>Improve modelling of permeability in carbonates</a:t>
            </a:r>
            <a:endParaRPr lang="en-US" sz="2000" dirty="0"/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GB" sz="2000" dirty="0"/>
              <a:t>To establish </a:t>
            </a:r>
            <a:r>
              <a:rPr lang="en-GB" sz="2000" dirty="0" err="1"/>
              <a:t>HiRes</a:t>
            </a:r>
            <a:r>
              <a:rPr lang="en-GB" sz="2000" dirty="0"/>
              <a:t> architecture of carbonate reservoirs in terms of flow paths and barriers</a:t>
            </a:r>
            <a:endParaRPr lang="en-US" sz="2000" dirty="0"/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GB" sz="2000" dirty="0"/>
              <a:t>Relate seismic response to reservoir quality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GB" sz="2000" dirty="0"/>
              <a:t>Make a step-change in well productivity through piloting new Technology</a:t>
            </a:r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US" dirty="0"/>
          </a:p>
          <a:p>
            <a:r>
              <a:rPr lang="en-US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BD93F9-91AB-4FDC-A9CF-12927AF480C0}"/>
              </a:ext>
            </a:extLst>
          </p:cNvPr>
          <p:cNvSpPr txBox="1"/>
          <p:nvPr/>
        </p:nvSpPr>
        <p:spPr>
          <a:xfrm>
            <a:off x="3065533" y="4934779"/>
            <a:ext cx="6223272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effectLst/>
                <a:latin typeface="Segoe UI Historic" panose="020B0502040204020203" pitchFamily="34" charset="0"/>
                <a:ea typeface="Calibri" panose="020F0502020204030204" pitchFamily="34" charset="0"/>
              </a:rPr>
              <a:t>𓏙</a:t>
            </a:r>
            <a:r>
              <a:rPr lang="en-US" sz="8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8800" b="1" dirty="0">
                <a:solidFill>
                  <a:srgbClr val="FF0000"/>
                </a:solidFill>
                <a:effectLst/>
                <a:latin typeface="Segoe UI Historic" panose="020B0502040204020203" pitchFamily="34" charset="0"/>
                <a:ea typeface="Calibri" panose="020F0502020204030204" pitchFamily="34" charset="0"/>
              </a:rPr>
              <a:t>𓇋𓄿𓎡𓏲𓀘𓈉</a:t>
            </a:r>
            <a:r>
              <a:rPr lang="en-US" sz="8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8800" b="1" dirty="0">
                <a:solidFill>
                  <a:srgbClr val="FF0000"/>
                </a:solidFill>
                <a:effectLst/>
                <a:latin typeface="Segoe UI Historic" panose="020B0502040204020203" pitchFamily="34" charset="0"/>
                <a:ea typeface="Calibri" panose="020F0502020204030204" pitchFamily="34" charset="0"/>
              </a:rPr>
              <a:t>𓎯𓏪</a:t>
            </a:r>
            <a:endParaRPr lang="en-US" sz="8800" b="1" dirty="0">
              <a:solidFill>
                <a:srgbClr val="FF00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4E1D3CC-6356-4EBE-9839-E210743385FE}"/>
              </a:ext>
            </a:extLst>
          </p:cNvPr>
          <p:cNvSpPr/>
          <p:nvPr/>
        </p:nvSpPr>
        <p:spPr>
          <a:xfrm>
            <a:off x="4827417" y="6533321"/>
            <a:ext cx="1851680" cy="29294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Stone that give Oil</a:t>
            </a:r>
          </a:p>
        </p:txBody>
      </p:sp>
    </p:spTree>
    <p:extLst>
      <p:ext uri="{BB962C8B-B14F-4D97-AF65-F5344CB8AC3E}">
        <p14:creationId xmlns:p14="http://schemas.microsoft.com/office/powerpoint/2010/main" val="3030121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C6E2533-787E-4147-91BB-5F89BC231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D1FEB-8A09-4206-AF6C-FB54A24CA249}" type="slidenum">
              <a:rPr lang="en-US" smtClean="0"/>
              <a:t>2</a:t>
            </a:fld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DA13EDE-A150-45FF-9BB6-EEAED79EE2EE}"/>
              </a:ext>
            </a:extLst>
          </p:cNvPr>
          <p:cNvSpPr txBox="1">
            <a:spLocks/>
          </p:cNvSpPr>
          <p:nvPr/>
        </p:nvSpPr>
        <p:spPr>
          <a:xfrm>
            <a:off x="838200" y="119680"/>
            <a:ext cx="10515600" cy="701675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Arial Rounded MT Bold" panose="020F0704030504030204" pitchFamily="34" charset="0"/>
                <a:ea typeface="+mj-ea"/>
                <a:cs typeface="+mj-cs"/>
              </a:defRPr>
            </a:lvl1pPr>
          </a:lstStyle>
          <a:p>
            <a:r>
              <a:rPr lang="en-US" sz="3600" dirty="0"/>
              <a:t>Carbonate reservoirs are in general more complex than sandstone reservoirs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4DF347E-3C82-47A1-B41D-34AF211FAD07}"/>
              </a:ext>
            </a:extLst>
          </p:cNvPr>
          <p:cNvGrpSpPr/>
          <p:nvPr/>
        </p:nvGrpSpPr>
        <p:grpSpPr>
          <a:xfrm>
            <a:off x="2955236" y="967410"/>
            <a:ext cx="5989902" cy="5890590"/>
            <a:chOff x="3537186" y="1125625"/>
            <a:chExt cx="5171781" cy="5247570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7F45669F-6D8E-4589-AD14-CBCFD815B5D1}"/>
                </a:ext>
              </a:extLst>
            </p:cNvPr>
            <p:cNvCxnSpPr/>
            <p:nvPr/>
          </p:nvCxnSpPr>
          <p:spPr>
            <a:xfrm>
              <a:off x="5250150" y="6231835"/>
              <a:ext cx="319811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5C69FB81-A157-4F2F-BB66-DE141CF1DE8B}"/>
                </a:ext>
              </a:extLst>
            </p:cNvPr>
            <p:cNvGrpSpPr/>
            <p:nvPr/>
          </p:nvGrpSpPr>
          <p:grpSpPr>
            <a:xfrm>
              <a:off x="5250150" y="1239999"/>
              <a:ext cx="3458817" cy="5133196"/>
              <a:chOff x="4989444" y="556591"/>
              <a:chExt cx="4084902" cy="5930932"/>
            </a:xfrm>
          </p:grpSpPr>
          <p:pic>
            <p:nvPicPr>
              <p:cNvPr id="1026" name="Picture 1">
                <a:extLst>
                  <a:ext uri="{FF2B5EF4-FFF2-40B4-BE49-F238E27FC236}">
                    <a16:creationId xmlns:a16="http://schemas.microsoft.com/office/drawing/2014/main" id="{0A689861-D530-4A8E-B626-69A8DA1A20D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3418" t="2715" r="1072" b="18154"/>
              <a:stretch/>
            </p:blipFill>
            <p:spPr bwMode="auto">
              <a:xfrm>
                <a:off x="4989444" y="556591"/>
                <a:ext cx="4084902" cy="54579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69F6369-9E7B-4321-8C70-5476607CD669}"/>
                  </a:ext>
                </a:extLst>
              </p:cNvPr>
              <p:cNvSpPr txBox="1"/>
              <p:nvPr/>
            </p:nvSpPr>
            <p:spPr>
              <a:xfrm>
                <a:off x="5713879" y="5964303"/>
                <a:ext cx="2311274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/>
                  <a:t>Heterogeneity</a:t>
                </a: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5FD7FDF-DF48-4FD3-B634-D9A182FDDB62}"/>
                </a:ext>
              </a:extLst>
            </p:cNvPr>
            <p:cNvSpPr txBox="1"/>
            <p:nvPr/>
          </p:nvSpPr>
          <p:spPr>
            <a:xfrm>
              <a:off x="3621382" y="4701324"/>
              <a:ext cx="91242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Aeolian</a:t>
              </a:r>
            </a:p>
            <a:p>
              <a:r>
                <a:rPr lang="en-US" b="1" dirty="0"/>
                <a:t>Clastics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3BDA75A-F76D-4BC7-A859-5D953E4360B8}"/>
                </a:ext>
              </a:extLst>
            </p:cNvPr>
            <p:cNvSpPr txBox="1"/>
            <p:nvPr/>
          </p:nvSpPr>
          <p:spPr>
            <a:xfrm>
              <a:off x="3537186" y="1941997"/>
              <a:ext cx="125123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Tidal</a:t>
              </a:r>
            </a:p>
            <a:p>
              <a:r>
                <a:rPr lang="en-US" sz="2000" b="1" dirty="0"/>
                <a:t>Clastics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16F00DA-2E27-48ED-ACF1-40288B1400C3}"/>
                </a:ext>
              </a:extLst>
            </p:cNvPr>
            <p:cNvSpPr txBox="1"/>
            <p:nvPr/>
          </p:nvSpPr>
          <p:spPr>
            <a:xfrm>
              <a:off x="3579488" y="2855855"/>
              <a:ext cx="99052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Shallow </a:t>
              </a:r>
            </a:p>
            <a:p>
              <a:r>
                <a:rPr lang="en-US" b="1" dirty="0"/>
                <a:t>Marine</a:t>
              </a:r>
            </a:p>
            <a:p>
              <a:r>
                <a:rPr lang="en-US" b="1" dirty="0"/>
                <a:t>Clastics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54D58F6-26CD-471D-A127-32CDA2A42670}"/>
                </a:ext>
              </a:extLst>
            </p:cNvPr>
            <p:cNvSpPr txBox="1"/>
            <p:nvPr/>
          </p:nvSpPr>
          <p:spPr>
            <a:xfrm>
              <a:off x="3537186" y="1125625"/>
              <a:ext cx="216575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Dual porosity</a:t>
              </a:r>
            </a:p>
            <a:p>
              <a:r>
                <a:rPr lang="en-US" sz="2000" b="1" dirty="0"/>
                <a:t>Carbonates</a:t>
              </a:r>
            </a:p>
          </p:txBody>
        </p:sp>
      </p:grpSp>
      <p:sp>
        <p:nvSpPr>
          <p:cNvPr id="4" name="Arrow: Right 3">
            <a:extLst>
              <a:ext uri="{FF2B5EF4-FFF2-40B4-BE49-F238E27FC236}">
                <a16:creationId xmlns:a16="http://schemas.microsoft.com/office/drawing/2014/main" id="{9EAC6E46-0D38-4400-BFC4-97F0AB6194FF}"/>
              </a:ext>
            </a:extLst>
          </p:cNvPr>
          <p:cNvSpPr/>
          <p:nvPr/>
        </p:nvSpPr>
        <p:spPr>
          <a:xfrm rot="10800000">
            <a:off x="8626967" y="1103782"/>
            <a:ext cx="1126514" cy="3651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74EE9BB-F122-4B02-8087-28EEFB916E07}"/>
              </a:ext>
            </a:extLst>
          </p:cNvPr>
          <p:cNvSpPr txBox="1"/>
          <p:nvPr/>
        </p:nvSpPr>
        <p:spPr>
          <a:xfrm>
            <a:off x="9998767" y="1028762"/>
            <a:ext cx="14491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Issaran</a:t>
            </a:r>
          </a:p>
        </p:txBody>
      </p:sp>
    </p:spTree>
    <p:extLst>
      <p:ext uri="{BB962C8B-B14F-4D97-AF65-F5344CB8AC3E}">
        <p14:creationId xmlns:p14="http://schemas.microsoft.com/office/powerpoint/2010/main" val="2090497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CED5A8E-901D-4523-99E1-0894176E7A08}"/>
              </a:ext>
            </a:extLst>
          </p:cNvPr>
          <p:cNvSpPr/>
          <p:nvPr/>
        </p:nvSpPr>
        <p:spPr>
          <a:xfrm>
            <a:off x="3246863" y="6054857"/>
            <a:ext cx="4911453" cy="80314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D74B16-63C5-4DF4-BA29-A7415182F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403" y="66318"/>
            <a:ext cx="11331822" cy="701675"/>
          </a:xfrm>
        </p:spPr>
        <p:txBody>
          <a:bodyPr>
            <a:normAutofit/>
          </a:bodyPr>
          <a:lstStyle/>
          <a:p>
            <a:r>
              <a:rPr lang="en-US" dirty="0"/>
              <a:t>Dual Porosity Behaviour at field scale: </a:t>
            </a:r>
            <a:r>
              <a:rPr lang="en-US" dirty="0" err="1"/>
              <a:t>Qarn</a:t>
            </a:r>
            <a:r>
              <a:rPr lang="en-US" dirty="0"/>
              <a:t> </a:t>
            </a:r>
            <a:r>
              <a:rPr lang="en-US" dirty="0" err="1"/>
              <a:t>Alam</a:t>
            </a:r>
            <a:r>
              <a:rPr lang="en-US" dirty="0"/>
              <a:t> Oilfield, PDO Oman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51B616-9159-47EE-8B07-E11DB480E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45138" y="6373195"/>
            <a:ext cx="2743200" cy="365125"/>
          </a:xfrm>
        </p:spPr>
        <p:txBody>
          <a:bodyPr/>
          <a:lstStyle/>
          <a:p>
            <a:fld id="{B9FD1FEB-8A09-4206-AF6C-FB54A24CA249}" type="slidenum">
              <a:rPr lang="en-US" smtClean="0"/>
              <a:t>3</a:t>
            </a:fld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D70FF90-D64B-4D88-91EC-16336B2BCD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52"/>
          <a:stretch>
            <a:fillRect/>
          </a:stretch>
        </p:blipFill>
        <p:spPr bwMode="auto">
          <a:xfrm>
            <a:off x="1274710" y="1051181"/>
            <a:ext cx="9476987" cy="47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2CDE94F-3A86-43AB-85A4-5034331E7851}"/>
              </a:ext>
            </a:extLst>
          </p:cNvPr>
          <p:cNvSpPr txBox="1"/>
          <p:nvPr/>
        </p:nvSpPr>
        <p:spPr>
          <a:xfrm>
            <a:off x="3394347" y="6109840"/>
            <a:ext cx="491145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oil contained in the highly permeable fracture network was produced and replaced mostly by formation water</a:t>
            </a:r>
          </a:p>
          <a:p>
            <a:r>
              <a:rPr lang="en-GB" sz="1400" dirty="0">
                <a:latin typeface="Helvetica" panose="020B0604020202020204" pitchFamily="34" charset="0"/>
                <a:cs typeface="Times New Roman" panose="02020603050405020304" pitchFamily="18" charset="0"/>
              </a:rPr>
              <a:t>Same is true for the Nukhul in </a:t>
            </a:r>
            <a:r>
              <a:rPr lang="en-GB" sz="1400" dirty="0" err="1">
                <a:latin typeface="Helvetica" panose="020B0604020202020204" pitchFamily="34" charset="0"/>
                <a:cs typeface="Times New Roman" panose="02020603050405020304" pitchFamily="18" charset="0"/>
              </a:rPr>
              <a:t>Iss</a:t>
            </a:r>
            <a:endParaRPr lang="en-US" sz="1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574D17-3447-44CB-A255-16FF05CC2733}"/>
              </a:ext>
            </a:extLst>
          </p:cNvPr>
          <p:cNvSpPr txBox="1"/>
          <p:nvPr/>
        </p:nvSpPr>
        <p:spPr>
          <a:xfrm>
            <a:off x="1440303" y="5806819"/>
            <a:ext cx="17262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From: Penney et all 2007</a:t>
            </a:r>
          </a:p>
          <a:p>
            <a:r>
              <a:rPr lang="en-US" sz="1200" i="1" dirty="0"/>
              <a:t>SPE 105406</a:t>
            </a:r>
          </a:p>
        </p:txBody>
      </p:sp>
    </p:spTree>
    <p:extLst>
      <p:ext uri="{BB962C8B-B14F-4D97-AF65-F5344CB8AC3E}">
        <p14:creationId xmlns:p14="http://schemas.microsoft.com/office/powerpoint/2010/main" val="1922021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FF4FF-E6B0-417E-B41E-E05F492A7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680"/>
            <a:ext cx="10515600" cy="701675"/>
          </a:xfrm>
        </p:spPr>
        <p:txBody>
          <a:bodyPr>
            <a:normAutofit fontScale="90000"/>
          </a:bodyPr>
          <a:lstStyle/>
          <a:p>
            <a:r>
              <a:rPr lang="en-US" dirty="0"/>
              <a:t>Resolving Carbonate Reservoir Complexity – Issaran Identified Themes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8F9CA4-0C36-45D2-B634-FF1DAA7B9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45138" y="6373195"/>
            <a:ext cx="2743200" cy="365125"/>
          </a:xfrm>
        </p:spPr>
        <p:txBody>
          <a:bodyPr/>
          <a:lstStyle/>
          <a:p>
            <a:fld id="{B9FD1FEB-8A09-4206-AF6C-FB54A24CA249}" type="slidenum">
              <a:rPr lang="en-US" smtClean="0"/>
              <a:t>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3A1DA6-C6B3-43AB-9413-2A5589BF80E0}"/>
              </a:ext>
            </a:extLst>
          </p:cNvPr>
          <p:cNvSpPr txBox="1"/>
          <p:nvPr/>
        </p:nvSpPr>
        <p:spPr>
          <a:xfrm>
            <a:off x="2680587" y="1923681"/>
            <a:ext cx="7765774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The depositional Environment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Flow Unit identification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Understanding Diagenetic processes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Petrophysical Complexity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Fracture Modelling</a:t>
            </a:r>
          </a:p>
          <a:p>
            <a:r>
              <a:rPr lang="en-US" sz="2800" b="1" dirty="0"/>
              <a:t>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New Technology implementation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6CBAA6-4DCE-455B-B379-6DEDE1C68914}"/>
              </a:ext>
            </a:extLst>
          </p:cNvPr>
          <p:cNvSpPr txBox="1"/>
          <p:nvPr/>
        </p:nvSpPr>
        <p:spPr>
          <a:xfrm>
            <a:off x="193807" y="1018627"/>
            <a:ext cx="118553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To tackle this complexity, a structured and theme-based approach is required</a:t>
            </a:r>
          </a:p>
          <a:p>
            <a:r>
              <a:rPr lang="en-US" sz="2400" dirty="0"/>
              <a:t>Reservoir properties are dependent on primary depositional factors and secondary diagenetic processes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82E5716-719C-4B40-AC8F-536CEACD8540}"/>
              </a:ext>
            </a:extLst>
          </p:cNvPr>
          <p:cNvSpPr/>
          <p:nvPr/>
        </p:nvSpPr>
        <p:spPr>
          <a:xfrm>
            <a:off x="8324327" y="2662583"/>
            <a:ext cx="3724798" cy="6820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Significant niche expertise is essential</a:t>
            </a:r>
          </a:p>
        </p:txBody>
      </p:sp>
    </p:spTree>
    <p:extLst>
      <p:ext uri="{BB962C8B-B14F-4D97-AF65-F5344CB8AC3E}">
        <p14:creationId xmlns:p14="http://schemas.microsoft.com/office/powerpoint/2010/main" val="13496703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FF4FF-E6B0-417E-B41E-E05F492A7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200" y="119680"/>
            <a:ext cx="10515600" cy="701675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Issaran Identified Themes – Depositional and Facies Heterogeneity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8F9CA4-0C36-45D2-B634-FF1DAA7B9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45138" y="6373195"/>
            <a:ext cx="2743200" cy="365125"/>
          </a:xfrm>
        </p:spPr>
        <p:txBody>
          <a:bodyPr/>
          <a:lstStyle/>
          <a:p>
            <a:fld id="{B9FD1FEB-8A09-4206-AF6C-FB54A24CA249}" type="slidenum">
              <a:rPr lang="en-US" smtClean="0"/>
              <a:t>5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A0FB77F-7D70-46D7-AEFF-BC3B3DD761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5379" y="1480459"/>
            <a:ext cx="7312802" cy="4392164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54DC4729-2C40-4F8E-B41D-08C1AE23672D}"/>
              </a:ext>
            </a:extLst>
          </p:cNvPr>
          <p:cNvGrpSpPr/>
          <p:nvPr/>
        </p:nvGrpSpPr>
        <p:grpSpPr>
          <a:xfrm>
            <a:off x="838200" y="1534888"/>
            <a:ext cx="3200400" cy="4579391"/>
            <a:chOff x="838200" y="1534888"/>
            <a:chExt cx="3200400" cy="4579391"/>
          </a:xfrm>
        </p:grpSpPr>
        <p:pic>
          <p:nvPicPr>
            <p:cNvPr id="11" name="Picture 10" descr="Diagram&#10;&#10;Description automatically generated">
              <a:extLst>
                <a:ext uri="{FF2B5EF4-FFF2-40B4-BE49-F238E27FC236}">
                  <a16:creationId xmlns:a16="http://schemas.microsoft.com/office/drawing/2014/main" id="{21383F4D-45F4-4DD6-A8ED-351AF36C90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03" t="2038" r="20964" b="41389"/>
            <a:stretch/>
          </p:blipFill>
          <p:spPr>
            <a:xfrm>
              <a:off x="838200" y="1534888"/>
              <a:ext cx="3200400" cy="3890107"/>
            </a:xfrm>
            <a:prstGeom prst="rect">
              <a:avLst/>
            </a:prstGeom>
          </p:spPr>
        </p:pic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038F8773-3B1F-4B99-A8EA-7E43BA1899D4}"/>
                </a:ext>
              </a:extLst>
            </p:cNvPr>
            <p:cNvGrpSpPr/>
            <p:nvPr/>
          </p:nvGrpSpPr>
          <p:grpSpPr>
            <a:xfrm>
              <a:off x="1089698" y="5464061"/>
              <a:ext cx="2665990" cy="650218"/>
              <a:chOff x="2552700" y="2047875"/>
              <a:chExt cx="3749291" cy="914427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3A9EFE5-34FE-43C2-8DAB-7AE23CCAA034}"/>
                  </a:ext>
                </a:extLst>
              </p:cNvPr>
              <p:cNvSpPr/>
              <p:nvPr/>
            </p:nvSpPr>
            <p:spPr>
              <a:xfrm>
                <a:off x="2658794" y="2180492"/>
                <a:ext cx="295421" cy="253219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7A86F6D0-3508-424D-8C2B-E787DF340C06}"/>
                  </a:ext>
                </a:extLst>
              </p:cNvPr>
              <p:cNvSpPr/>
              <p:nvPr/>
            </p:nvSpPr>
            <p:spPr>
              <a:xfrm>
                <a:off x="2658794" y="2622452"/>
                <a:ext cx="295421" cy="253219"/>
              </a:xfrm>
              <a:prstGeom prst="rect">
                <a:avLst/>
              </a:prstGeom>
              <a:solidFill>
                <a:srgbClr val="00A9E6"/>
              </a:solidFill>
              <a:ln>
                <a:solidFill>
                  <a:srgbClr val="00A9E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CE32B73-C374-409A-A777-D547D57C88DB}"/>
                  </a:ext>
                </a:extLst>
              </p:cNvPr>
              <p:cNvSpPr txBox="1"/>
              <p:nvPr/>
            </p:nvSpPr>
            <p:spPr>
              <a:xfrm>
                <a:off x="2954215" y="2122435"/>
                <a:ext cx="3326276" cy="3895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/>
                  <a:t>High Anhydrite Percentage (&gt;60%)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8C7ADA8-5816-40C4-88BB-486F0140B04E}"/>
                  </a:ext>
                </a:extLst>
              </p:cNvPr>
              <p:cNvSpPr txBox="1"/>
              <p:nvPr/>
            </p:nvSpPr>
            <p:spPr>
              <a:xfrm>
                <a:off x="2954215" y="2564395"/>
                <a:ext cx="33477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>
                  <a:defRPr sz="1200" b="1"/>
                </a:lvl1pPr>
              </a:lstStyle>
              <a:p>
                <a:r>
                  <a:rPr lang="en-US" dirty="0"/>
                  <a:t>Low Anhydrite Percentage (&lt;20%)</a:t>
                </a: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4F805429-44B2-472D-8F58-B290C8784F6D}"/>
                  </a:ext>
                </a:extLst>
              </p:cNvPr>
              <p:cNvSpPr/>
              <p:nvPr/>
            </p:nvSpPr>
            <p:spPr>
              <a:xfrm>
                <a:off x="2552700" y="2047875"/>
                <a:ext cx="3749291" cy="914427"/>
              </a:xfrm>
              <a:prstGeom prst="rect">
                <a:avLst/>
              </a:prstGeom>
              <a:noFill/>
              <a:ln w="1905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0E839F85-A7AE-46A4-939E-4F2142161852}"/>
              </a:ext>
            </a:extLst>
          </p:cNvPr>
          <p:cNvSpPr txBox="1"/>
          <p:nvPr/>
        </p:nvSpPr>
        <p:spPr>
          <a:xfrm>
            <a:off x="0" y="743721"/>
            <a:ext cx="12706350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in carbonate reservoirs, original depositional architecture can be </a:t>
            </a:r>
            <a:r>
              <a:rPr lang="en-GB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key</a:t>
            </a:r>
            <a:r>
              <a:rPr lang="en-GB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in the prediction of petrophysical properties.  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240FEDA-A9FD-423E-B1C6-ED052BA208D5}"/>
              </a:ext>
            </a:extLst>
          </p:cNvPr>
          <p:cNvSpPr/>
          <p:nvPr/>
        </p:nvSpPr>
        <p:spPr>
          <a:xfrm>
            <a:off x="4888835" y="6246247"/>
            <a:ext cx="2839666" cy="4148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Anhydrite Probability based on 100 wells; 1 by 3 km</a:t>
            </a:r>
          </a:p>
        </p:txBody>
      </p:sp>
    </p:spTree>
    <p:extLst>
      <p:ext uri="{BB962C8B-B14F-4D97-AF65-F5344CB8AC3E}">
        <p14:creationId xmlns:p14="http://schemas.microsoft.com/office/powerpoint/2010/main" val="31661584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E4C175-60E8-46F3-82D1-104AB3736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45138" y="6373195"/>
            <a:ext cx="2743200" cy="365125"/>
          </a:xfrm>
        </p:spPr>
        <p:txBody>
          <a:bodyPr/>
          <a:lstStyle/>
          <a:p>
            <a:fld id="{B9FD1FEB-8A09-4206-AF6C-FB54A24CA249}" type="slidenum">
              <a:rPr lang="en-US" smtClean="0"/>
              <a:t>6</a:t>
            </a:fld>
            <a:endParaRPr lang="en-US"/>
          </a:p>
        </p:txBody>
      </p:sp>
      <p:pic>
        <p:nvPicPr>
          <p:cNvPr id="11" name="Content Placeholder 10" descr="A screenshot of a map&#10;&#10;Description automatically generated with medium confidence">
            <a:extLst>
              <a:ext uri="{FF2B5EF4-FFF2-40B4-BE49-F238E27FC236}">
                <a16:creationId xmlns:a16="http://schemas.microsoft.com/office/drawing/2014/main" id="{824FD84C-E0BC-4BB1-A4C4-F5E35B3B96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35" t="11163" r="34567" b="4780"/>
          <a:stretch/>
        </p:blipFill>
        <p:spPr>
          <a:xfrm>
            <a:off x="8211136" y="1767395"/>
            <a:ext cx="3390314" cy="3657600"/>
          </a:xfr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5CF3429-4576-40E0-B801-934E88F05D6A}"/>
              </a:ext>
            </a:extLst>
          </p:cNvPr>
          <p:cNvSpPr/>
          <p:nvPr/>
        </p:nvSpPr>
        <p:spPr>
          <a:xfrm>
            <a:off x="1196682" y="987822"/>
            <a:ext cx="2120900" cy="50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Geological Model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E30B30F-E0D7-454A-A768-3E90E72B0A20}"/>
              </a:ext>
            </a:extLst>
          </p:cNvPr>
          <p:cNvSpPr/>
          <p:nvPr/>
        </p:nvSpPr>
        <p:spPr>
          <a:xfrm>
            <a:off x="4502150" y="966329"/>
            <a:ext cx="3324518" cy="5294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Facies distribution extracted from inverted seismic data Model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0DAAE95-28FE-4FF5-9312-81A3652236A6}"/>
              </a:ext>
            </a:extLst>
          </p:cNvPr>
          <p:cNvSpPr/>
          <p:nvPr/>
        </p:nvSpPr>
        <p:spPr>
          <a:xfrm>
            <a:off x="8565002" y="966329"/>
            <a:ext cx="2430316" cy="5294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Inverted Seismic Data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0907657-A7A6-4138-886A-BF3D8C4A9009}"/>
              </a:ext>
            </a:extLst>
          </p:cNvPr>
          <p:cNvGrpSpPr/>
          <p:nvPr/>
        </p:nvGrpSpPr>
        <p:grpSpPr>
          <a:xfrm>
            <a:off x="838200" y="1534888"/>
            <a:ext cx="3200400" cy="4579391"/>
            <a:chOff x="838200" y="1534888"/>
            <a:chExt cx="3200400" cy="4579391"/>
          </a:xfrm>
        </p:grpSpPr>
        <p:pic>
          <p:nvPicPr>
            <p:cNvPr id="5" name="Picture 4" descr="Diagram&#10;&#10;Description automatically generated">
              <a:extLst>
                <a:ext uri="{FF2B5EF4-FFF2-40B4-BE49-F238E27FC236}">
                  <a16:creationId xmlns:a16="http://schemas.microsoft.com/office/drawing/2014/main" id="{DDA6C958-0D31-40EF-A1F8-86557DF32A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03" t="2038" r="20964" b="41389"/>
            <a:stretch/>
          </p:blipFill>
          <p:spPr>
            <a:xfrm>
              <a:off x="838200" y="1534888"/>
              <a:ext cx="3200400" cy="3890107"/>
            </a:xfrm>
            <a:prstGeom prst="rect">
              <a:avLst/>
            </a:prstGeom>
          </p:spPr>
        </p:pic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73CB4AEF-2118-4F69-8AA6-2FBC0414A294}"/>
                </a:ext>
              </a:extLst>
            </p:cNvPr>
            <p:cNvGrpSpPr/>
            <p:nvPr/>
          </p:nvGrpSpPr>
          <p:grpSpPr>
            <a:xfrm>
              <a:off x="1089698" y="5464061"/>
              <a:ext cx="2665990" cy="650218"/>
              <a:chOff x="2552700" y="2047875"/>
              <a:chExt cx="3749291" cy="914427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76293EF4-A2A2-400D-B022-CD7287F5F13C}"/>
                  </a:ext>
                </a:extLst>
              </p:cNvPr>
              <p:cNvSpPr/>
              <p:nvPr/>
            </p:nvSpPr>
            <p:spPr>
              <a:xfrm>
                <a:off x="2658794" y="2180492"/>
                <a:ext cx="295421" cy="253219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7785A6C5-52CD-473D-936C-6AC66EB0EF05}"/>
                  </a:ext>
                </a:extLst>
              </p:cNvPr>
              <p:cNvSpPr/>
              <p:nvPr/>
            </p:nvSpPr>
            <p:spPr>
              <a:xfrm>
                <a:off x="2658794" y="2622452"/>
                <a:ext cx="295421" cy="253219"/>
              </a:xfrm>
              <a:prstGeom prst="rect">
                <a:avLst/>
              </a:prstGeom>
              <a:solidFill>
                <a:srgbClr val="00A9E6"/>
              </a:solidFill>
              <a:ln>
                <a:solidFill>
                  <a:srgbClr val="00A9E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52245BB-3B0A-475A-A820-55F7E9647C8E}"/>
                  </a:ext>
                </a:extLst>
              </p:cNvPr>
              <p:cNvSpPr txBox="1"/>
              <p:nvPr/>
            </p:nvSpPr>
            <p:spPr>
              <a:xfrm>
                <a:off x="2954215" y="2122435"/>
                <a:ext cx="3326276" cy="3895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/>
                  <a:t>High Anhydrite Percentage (&gt;60%)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CB89A84-0DFA-49D9-AB14-4F745BB65A74}"/>
                  </a:ext>
                </a:extLst>
              </p:cNvPr>
              <p:cNvSpPr txBox="1"/>
              <p:nvPr/>
            </p:nvSpPr>
            <p:spPr>
              <a:xfrm>
                <a:off x="2954215" y="2564395"/>
                <a:ext cx="33477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>
                  <a:defRPr sz="1200" b="1"/>
                </a:lvl1pPr>
              </a:lstStyle>
              <a:p>
                <a:r>
                  <a:rPr lang="en-US" dirty="0"/>
                  <a:t>Low Anhydrite Percentage (&lt;20%)</a:t>
                </a: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8FD64867-D42F-4F1B-AF3B-F082A56B6165}"/>
                  </a:ext>
                </a:extLst>
              </p:cNvPr>
              <p:cNvSpPr/>
              <p:nvPr/>
            </p:nvSpPr>
            <p:spPr>
              <a:xfrm>
                <a:off x="2552700" y="2047875"/>
                <a:ext cx="3749291" cy="914427"/>
              </a:xfrm>
              <a:prstGeom prst="rect">
                <a:avLst/>
              </a:prstGeom>
              <a:noFill/>
              <a:ln w="1905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C4DA4FE-6D3C-4107-948C-F569203F0F2D}"/>
              </a:ext>
            </a:extLst>
          </p:cNvPr>
          <p:cNvGrpSpPr/>
          <p:nvPr/>
        </p:nvGrpSpPr>
        <p:grpSpPr>
          <a:xfrm>
            <a:off x="4514850" y="1534888"/>
            <a:ext cx="3448636" cy="4753666"/>
            <a:chOff x="4514850" y="1534888"/>
            <a:chExt cx="3448636" cy="4753666"/>
          </a:xfrm>
        </p:grpSpPr>
        <p:pic>
          <p:nvPicPr>
            <p:cNvPr id="8" name="Picture 7" descr="Diagram&#10;&#10;Description automatically generated">
              <a:extLst>
                <a:ext uri="{FF2B5EF4-FFF2-40B4-BE49-F238E27FC236}">
                  <a16:creationId xmlns:a16="http://schemas.microsoft.com/office/drawing/2014/main" id="{48A7683E-08CC-480D-ADEA-58727DEF82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03" t="2038" r="20964" b="42335"/>
            <a:stretch/>
          </p:blipFill>
          <p:spPr>
            <a:xfrm>
              <a:off x="4514850" y="1534888"/>
              <a:ext cx="3200400" cy="3825081"/>
            </a:xfrm>
            <a:prstGeom prst="rect">
              <a:avLst/>
            </a:prstGeom>
          </p:spPr>
        </p:pic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51AC7987-DD6C-45B7-8A03-044F0C1329B0}"/>
                </a:ext>
              </a:extLst>
            </p:cNvPr>
            <p:cNvGrpSpPr/>
            <p:nvPr/>
          </p:nvGrpSpPr>
          <p:grpSpPr>
            <a:xfrm>
              <a:off x="4913874" y="5374127"/>
              <a:ext cx="3049612" cy="914427"/>
              <a:chOff x="2552700" y="3541247"/>
              <a:chExt cx="3049612" cy="914427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AD96F89E-9023-4BBF-96BA-50DB6090158F}"/>
                  </a:ext>
                </a:extLst>
              </p:cNvPr>
              <p:cNvSpPr/>
              <p:nvPr/>
            </p:nvSpPr>
            <p:spPr>
              <a:xfrm>
                <a:off x="2658794" y="3652950"/>
                <a:ext cx="295421" cy="253219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85034842-5251-4C91-8D48-F78A0958E2D0}"/>
                  </a:ext>
                </a:extLst>
              </p:cNvPr>
              <p:cNvSpPr/>
              <p:nvPr/>
            </p:nvSpPr>
            <p:spPr>
              <a:xfrm>
                <a:off x="2658794" y="4094910"/>
                <a:ext cx="295421" cy="253219"/>
              </a:xfrm>
              <a:prstGeom prst="rect">
                <a:avLst/>
              </a:prstGeom>
              <a:solidFill>
                <a:srgbClr val="00A9E6"/>
              </a:solidFill>
              <a:ln>
                <a:solidFill>
                  <a:srgbClr val="00A9E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716CCB4-A7F7-4017-9B9A-C9E5C3570CE1}"/>
                  </a:ext>
                </a:extLst>
              </p:cNvPr>
              <p:cNvSpPr txBox="1"/>
              <p:nvPr/>
            </p:nvSpPr>
            <p:spPr>
              <a:xfrm>
                <a:off x="2954215" y="3594893"/>
                <a:ext cx="26480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>
                  <a:defRPr sz="1200" b="1"/>
                </a:lvl1pPr>
              </a:lstStyle>
              <a:p>
                <a:r>
                  <a:rPr lang="en-US" dirty="0"/>
                  <a:t>High Anhydrite Probability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C629CAE-E376-4F06-8609-4360D22BD680}"/>
                  </a:ext>
                </a:extLst>
              </p:cNvPr>
              <p:cNvSpPr txBox="1"/>
              <p:nvPr/>
            </p:nvSpPr>
            <p:spPr>
              <a:xfrm>
                <a:off x="2954215" y="4036853"/>
                <a:ext cx="185127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/>
                  <a:t>Low Anhydrite Probability</a:t>
                </a: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CE4A423C-014F-4F23-88E4-C13AFA0355D6}"/>
                  </a:ext>
                </a:extLst>
              </p:cNvPr>
              <p:cNvSpPr/>
              <p:nvPr/>
            </p:nvSpPr>
            <p:spPr>
              <a:xfrm>
                <a:off x="2552700" y="3541247"/>
                <a:ext cx="2336024" cy="914427"/>
              </a:xfrm>
              <a:prstGeom prst="rect">
                <a:avLst/>
              </a:prstGeom>
              <a:noFill/>
              <a:ln w="1905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678B69D-885E-4130-A47A-B168ED20738A}"/>
              </a:ext>
            </a:extLst>
          </p:cNvPr>
          <p:cNvGrpSpPr/>
          <p:nvPr/>
        </p:nvGrpSpPr>
        <p:grpSpPr>
          <a:xfrm>
            <a:off x="8896039" y="1848754"/>
            <a:ext cx="2540311" cy="1269731"/>
            <a:chOff x="8896039" y="1848754"/>
            <a:chExt cx="2540311" cy="1269731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06F9F6DD-FB8E-49B9-B119-58CBDCF3AFA1}"/>
                </a:ext>
              </a:extLst>
            </p:cNvPr>
            <p:cNvCxnSpPr/>
            <p:nvPr/>
          </p:nvCxnSpPr>
          <p:spPr>
            <a:xfrm flipV="1">
              <a:off x="11436350" y="1848754"/>
              <a:ext cx="0" cy="330200"/>
            </a:xfrm>
            <a:prstGeom prst="straightConnector1">
              <a:avLst/>
            </a:prstGeom>
            <a:ln w="5715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Flowchart: Connector 27">
              <a:extLst>
                <a:ext uri="{FF2B5EF4-FFF2-40B4-BE49-F238E27FC236}">
                  <a16:creationId xmlns:a16="http://schemas.microsoft.com/office/drawing/2014/main" id="{19BB3125-5B54-40FD-950F-1E9179341CB7}"/>
                </a:ext>
              </a:extLst>
            </p:cNvPr>
            <p:cNvSpPr/>
            <p:nvPr/>
          </p:nvSpPr>
          <p:spPr>
            <a:xfrm>
              <a:off x="9092565" y="3072765"/>
              <a:ext cx="45720" cy="45720"/>
            </a:xfrm>
            <a:prstGeom prst="flowChartConnector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B97316B-3C71-4BA4-9ABC-63785FF9EBEE}"/>
                </a:ext>
              </a:extLst>
            </p:cNvPr>
            <p:cNvSpPr txBox="1"/>
            <p:nvPr/>
          </p:nvSpPr>
          <p:spPr>
            <a:xfrm>
              <a:off x="8896039" y="2856875"/>
              <a:ext cx="53572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ISS-41</a:t>
              </a:r>
            </a:p>
          </p:txBody>
        </p:sp>
      </p:grpSp>
      <p:sp>
        <p:nvSpPr>
          <p:cNvPr id="34" name="Title 1">
            <a:extLst>
              <a:ext uri="{FF2B5EF4-FFF2-40B4-BE49-F238E27FC236}">
                <a16:creationId xmlns:a16="http://schemas.microsoft.com/office/drawing/2014/main" id="{068B2C4D-27E8-4DFD-BD3E-720081915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200" y="119680"/>
            <a:ext cx="10515600" cy="701675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Issaran Identified Themes – Depositional and Facies Heterogeneity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3CEE63E-2033-455F-9D5D-8FE8270D8210}"/>
              </a:ext>
            </a:extLst>
          </p:cNvPr>
          <p:cNvSpPr/>
          <p:nvPr/>
        </p:nvSpPr>
        <p:spPr>
          <a:xfrm>
            <a:off x="7336942" y="6288554"/>
            <a:ext cx="2849137" cy="5282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2020 reprocessing by </a:t>
            </a:r>
            <a:r>
              <a:rPr lang="en-US" sz="1400" dirty="0" err="1">
                <a:solidFill>
                  <a:schemeClr val="tx1"/>
                </a:solidFill>
              </a:rPr>
              <a:t>WesternGeco</a:t>
            </a:r>
            <a:endParaRPr lang="en-US" sz="1400" dirty="0">
              <a:solidFill>
                <a:schemeClr val="tx1"/>
              </a:solidFill>
            </a:endParaRP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Also inversion done in 2021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6A16671-CC22-43A9-9930-69BD6C506209}"/>
              </a:ext>
            </a:extLst>
          </p:cNvPr>
          <p:cNvSpPr/>
          <p:nvPr/>
        </p:nvSpPr>
        <p:spPr>
          <a:xfrm>
            <a:off x="2644990" y="6387335"/>
            <a:ext cx="3150073" cy="43560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Broad similarity provides predictive power; I-233</a:t>
            </a:r>
          </a:p>
        </p:txBody>
      </p:sp>
    </p:spTree>
    <p:extLst>
      <p:ext uri="{BB962C8B-B14F-4D97-AF65-F5344CB8AC3E}">
        <p14:creationId xmlns:p14="http://schemas.microsoft.com/office/powerpoint/2010/main" val="18165145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FF4FF-E6B0-417E-B41E-E05F492A7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Issaran Identified Themes – High Resolution Flow unit Identification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8F9CA4-0C36-45D2-B634-FF1DAA7B9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45138" y="6373195"/>
            <a:ext cx="2743200" cy="365125"/>
          </a:xfrm>
        </p:spPr>
        <p:txBody>
          <a:bodyPr/>
          <a:lstStyle/>
          <a:p>
            <a:fld id="{B9FD1FEB-8A09-4206-AF6C-FB54A24CA249}" type="slidenum">
              <a:rPr lang="en-US" smtClean="0"/>
              <a:t>7</a:t>
            </a:fld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5085080" y="952993"/>
            <a:ext cx="7101840" cy="5541898"/>
            <a:chOff x="5085080" y="952993"/>
            <a:chExt cx="7101840" cy="5541898"/>
          </a:xfrm>
        </p:grpSpPr>
        <p:grpSp>
          <p:nvGrpSpPr>
            <p:cNvPr id="11" name="Group 10"/>
            <p:cNvGrpSpPr/>
            <p:nvPr/>
          </p:nvGrpSpPr>
          <p:grpSpPr>
            <a:xfrm>
              <a:off x="5085080" y="952993"/>
              <a:ext cx="7101840" cy="5541898"/>
              <a:chOff x="5085080" y="952993"/>
              <a:chExt cx="7101840" cy="5541898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15" r="5219"/>
              <a:stretch/>
            </p:blipFill>
            <p:spPr>
              <a:xfrm>
                <a:off x="5085080" y="952993"/>
                <a:ext cx="7101840" cy="5541898"/>
              </a:xfrm>
              <a:prstGeom prst="rect">
                <a:avLst/>
              </a:prstGeom>
            </p:spPr>
          </p:pic>
          <p:sp>
            <p:nvSpPr>
              <p:cNvPr id="7" name="Freeform 6"/>
              <p:cNvSpPr/>
              <p:nvPr/>
            </p:nvSpPr>
            <p:spPr>
              <a:xfrm>
                <a:off x="5102860" y="3383279"/>
                <a:ext cx="7071360" cy="279067"/>
              </a:xfrm>
              <a:custGeom>
                <a:avLst/>
                <a:gdLst>
                  <a:gd name="connsiteX0" fmla="*/ 0 w 7061200"/>
                  <a:gd name="connsiteY0" fmla="*/ 5080 h 147320"/>
                  <a:gd name="connsiteX1" fmla="*/ 2062480 w 7061200"/>
                  <a:gd name="connsiteY1" fmla="*/ 5080 h 147320"/>
                  <a:gd name="connsiteX2" fmla="*/ 2489200 w 7061200"/>
                  <a:gd name="connsiteY2" fmla="*/ 5080 h 147320"/>
                  <a:gd name="connsiteX3" fmla="*/ 4561840 w 7061200"/>
                  <a:gd name="connsiteY3" fmla="*/ 5080 h 147320"/>
                  <a:gd name="connsiteX4" fmla="*/ 4561840 w 7061200"/>
                  <a:gd name="connsiteY4" fmla="*/ 0 h 147320"/>
                  <a:gd name="connsiteX5" fmla="*/ 4983480 w 7061200"/>
                  <a:gd name="connsiteY5" fmla="*/ 147320 h 147320"/>
                  <a:gd name="connsiteX6" fmla="*/ 7061200 w 7061200"/>
                  <a:gd name="connsiteY6" fmla="*/ 147320 h 147320"/>
                  <a:gd name="connsiteX0" fmla="*/ 0 w 7071360"/>
                  <a:gd name="connsiteY0" fmla="*/ 0 h 147320"/>
                  <a:gd name="connsiteX1" fmla="*/ 2072640 w 7071360"/>
                  <a:gd name="connsiteY1" fmla="*/ 5080 h 147320"/>
                  <a:gd name="connsiteX2" fmla="*/ 2499360 w 7071360"/>
                  <a:gd name="connsiteY2" fmla="*/ 5080 h 147320"/>
                  <a:gd name="connsiteX3" fmla="*/ 4572000 w 7071360"/>
                  <a:gd name="connsiteY3" fmla="*/ 5080 h 147320"/>
                  <a:gd name="connsiteX4" fmla="*/ 4572000 w 7071360"/>
                  <a:gd name="connsiteY4" fmla="*/ 0 h 147320"/>
                  <a:gd name="connsiteX5" fmla="*/ 4993640 w 7071360"/>
                  <a:gd name="connsiteY5" fmla="*/ 147320 h 147320"/>
                  <a:gd name="connsiteX6" fmla="*/ 7071360 w 7071360"/>
                  <a:gd name="connsiteY6" fmla="*/ 147320 h 147320"/>
                  <a:gd name="connsiteX0" fmla="*/ 0 w 7071360"/>
                  <a:gd name="connsiteY0" fmla="*/ 0 h 147320"/>
                  <a:gd name="connsiteX1" fmla="*/ 2072640 w 7071360"/>
                  <a:gd name="connsiteY1" fmla="*/ 5080 h 147320"/>
                  <a:gd name="connsiteX2" fmla="*/ 2499360 w 7071360"/>
                  <a:gd name="connsiteY2" fmla="*/ 5080 h 147320"/>
                  <a:gd name="connsiteX3" fmla="*/ 4572000 w 7071360"/>
                  <a:gd name="connsiteY3" fmla="*/ 5080 h 147320"/>
                  <a:gd name="connsiteX4" fmla="*/ 4572000 w 7071360"/>
                  <a:gd name="connsiteY4" fmla="*/ 0 h 147320"/>
                  <a:gd name="connsiteX5" fmla="*/ 4993640 w 7071360"/>
                  <a:gd name="connsiteY5" fmla="*/ 147320 h 147320"/>
                  <a:gd name="connsiteX6" fmla="*/ 7071360 w 7071360"/>
                  <a:gd name="connsiteY6" fmla="*/ 147320 h 147320"/>
                  <a:gd name="connsiteX0" fmla="*/ 0 w 7071360"/>
                  <a:gd name="connsiteY0" fmla="*/ 0 h 147320"/>
                  <a:gd name="connsiteX1" fmla="*/ 2072640 w 7071360"/>
                  <a:gd name="connsiteY1" fmla="*/ 5080 h 147320"/>
                  <a:gd name="connsiteX2" fmla="*/ 2499360 w 7071360"/>
                  <a:gd name="connsiteY2" fmla="*/ 5080 h 147320"/>
                  <a:gd name="connsiteX3" fmla="*/ 4572000 w 7071360"/>
                  <a:gd name="connsiteY3" fmla="*/ 5080 h 147320"/>
                  <a:gd name="connsiteX4" fmla="*/ 4572000 w 7071360"/>
                  <a:gd name="connsiteY4" fmla="*/ 0 h 147320"/>
                  <a:gd name="connsiteX5" fmla="*/ 4993640 w 7071360"/>
                  <a:gd name="connsiteY5" fmla="*/ 147320 h 147320"/>
                  <a:gd name="connsiteX6" fmla="*/ 7071360 w 7071360"/>
                  <a:gd name="connsiteY6" fmla="*/ 147320 h 147320"/>
                  <a:gd name="connsiteX7" fmla="*/ 0 w 7071360"/>
                  <a:gd name="connsiteY7" fmla="*/ 0 h 147320"/>
                  <a:gd name="connsiteX0" fmla="*/ 0 w 7071360"/>
                  <a:gd name="connsiteY0" fmla="*/ 0 h 147320"/>
                  <a:gd name="connsiteX1" fmla="*/ 2072640 w 7071360"/>
                  <a:gd name="connsiteY1" fmla="*/ 5080 h 147320"/>
                  <a:gd name="connsiteX2" fmla="*/ 2499360 w 7071360"/>
                  <a:gd name="connsiteY2" fmla="*/ 5080 h 147320"/>
                  <a:gd name="connsiteX3" fmla="*/ 4572000 w 7071360"/>
                  <a:gd name="connsiteY3" fmla="*/ 5080 h 147320"/>
                  <a:gd name="connsiteX4" fmla="*/ 4572000 w 7071360"/>
                  <a:gd name="connsiteY4" fmla="*/ 0 h 147320"/>
                  <a:gd name="connsiteX5" fmla="*/ 4993640 w 7071360"/>
                  <a:gd name="connsiteY5" fmla="*/ 147320 h 147320"/>
                  <a:gd name="connsiteX6" fmla="*/ 7071360 w 7071360"/>
                  <a:gd name="connsiteY6" fmla="*/ 147320 h 147320"/>
                  <a:gd name="connsiteX7" fmla="*/ 25400 w 7071360"/>
                  <a:gd name="connsiteY7" fmla="*/ 101600 h 147320"/>
                  <a:gd name="connsiteX8" fmla="*/ 0 w 7071360"/>
                  <a:gd name="connsiteY8" fmla="*/ 0 h 147320"/>
                  <a:gd name="connsiteX0" fmla="*/ 0 w 7071360"/>
                  <a:gd name="connsiteY0" fmla="*/ 0 h 147320"/>
                  <a:gd name="connsiteX1" fmla="*/ 2072640 w 7071360"/>
                  <a:gd name="connsiteY1" fmla="*/ 5080 h 147320"/>
                  <a:gd name="connsiteX2" fmla="*/ 2499360 w 7071360"/>
                  <a:gd name="connsiteY2" fmla="*/ 5080 h 147320"/>
                  <a:gd name="connsiteX3" fmla="*/ 4572000 w 7071360"/>
                  <a:gd name="connsiteY3" fmla="*/ 5080 h 147320"/>
                  <a:gd name="connsiteX4" fmla="*/ 4572000 w 7071360"/>
                  <a:gd name="connsiteY4" fmla="*/ 0 h 147320"/>
                  <a:gd name="connsiteX5" fmla="*/ 4993640 w 7071360"/>
                  <a:gd name="connsiteY5" fmla="*/ 147320 h 147320"/>
                  <a:gd name="connsiteX6" fmla="*/ 7071360 w 7071360"/>
                  <a:gd name="connsiteY6" fmla="*/ 147320 h 147320"/>
                  <a:gd name="connsiteX7" fmla="*/ 2072640 w 7071360"/>
                  <a:gd name="connsiteY7" fmla="*/ 116840 h 147320"/>
                  <a:gd name="connsiteX8" fmla="*/ 25400 w 7071360"/>
                  <a:gd name="connsiteY8" fmla="*/ 101600 h 147320"/>
                  <a:gd name="connsiteX9" fmla="*/ 0 w 7071360"/>
                  <a:gd name="connsiteY9" fmla="*/ 0 h 147320"/>
                  <a:gd name="connsiteX0" fmla="*/ 0 w 7071360"/>
                  <a:gd name="connsiteY0" fmla="*/ 0 h 147320"/>
                  <a:gd name="connsiteX1" fmla="*/ 2072640 w 7071360"/>
                  <a:gd name="connsiteY1" fmla="*/ 5080 h 147320"/>
                  <a:gd name="connsiteX2" fmla="*/ 2499360 w 7071360"/>
                  <a:gd name="connsiteY2" fmla="*/ 5080 h 147320"/>
                  <a:gd name="connsiteX3" fmla="*/ 4572000 w 7071360"/>
                  <a:gd name="connsiteY3" fmla="*/ 5080 h 147320"/>
                  <a:gd name="connsiteX4" fmla="*/ 4572000 w 7071360"/>
                  <a:gd name="connsiteY4" fmla="*/ 0 h 147320"/>
                  <a:gd name="connsiteX5" fmla="*/ 4993640 w 7071360"/>
                  <a:gd name="connsiteY5" fmla="*/ 147320 h 147320"/>
                  <a:gd name="connsiteX6" fmla="*/ 7071360 w 7071360"/>
                  <a:gd name="connsiteY6" fmla="*/ 147320 h 147320"/>
                  <a:gd name="connsiteX7" fmla="*/ 2072640 w 7071360"/>
                  <a:gd name="connsiteY7" fmla="*/ 116840 h 147320"/>
                  <a:gd name="connsiteX8" fmla="*/ 7620 w 7071360"/>
                  <a:gd name="connsiteY8" fmla="*/ 114300 h 147320"/>
                  <a:gd name="connsiteX9" fmla="*/ 0 w 7071360"/>
                  <a:gd name="connsiteY9" fmla="*/ 0 h 147320"/>
                  <a:gd name="connsiteX0" fmla="*/ 0 w 7071360"/>
                  <a:gd name="connsiteY0" fmla="*/ 0 h 147320"/>
                  <a:gd name="connsiteX1" fmla="*/ 2072640 w 7071360"/>
                  <a:gd name="connsiteY1" fmla="*/ 5080 h 147320"/>
                  <a:gd name="connsiteX2" fmla="*/ 2499360 w 7071360"/>
                  <a:gd name="connsiteY2" fmla="*/ 5080 h 147320"/>
                  <a:gd name="connsiteX3" fmla="*/ 4572000 w 7071360"/>
                  <a:gd name="connsiteY3" fmla="*/ 5080 h 147320"/>
                  <a:gd name="connsiteX4" fmla="*/ 4572000 w 7071360"/>
                  <a:gd name="connsiteY4" fmla="*/ 0 h 147320"/>
                  <a:gd name="connsiteX5" fmla="*/ 4993640 w 7071360"/>
                  <a:gd name="connsiteY5" fmla="*/ 147320 h 147320"/>
                  <a:gd name="connsiteX6" fmla="*/ 7071360 w 7071360"/>
                  <a:gd name="connsiteY6" fmla="*/ 147320 h 147320"/>
                  <a:gd name="connsiteX7" fmla="*/ 2072640 w 7071360"/>
                  <a:gd name="connsiteY7" fmla="*/ 116840 h 147320"/>
                  <a:gd name="connsiteX8" fmla="*/ 5080 w 7071360"/>
                  <a:gd name="connsiteY8" fmla="*/ 114300 h 147320"/>
                  <a:gd name="connsiteX9" fmla="*/ 0 w 7071360"/>
                  <a:gd name="connsiteY9" fmla="*/ 0 h 147320"/>
                  <a:gd name="connsiteX0" fmla="*/ 2540 w 7066280"/>
                  <a:gd name="connsiteY0" fmla="*/ 0 h 147320"/>
                  <a:gd name="connsiteX1" fmla="*/ 2067560 w 7066280"/>
                  <a:gd name="connsiteY1" fmla="*/ 5080 h 147320"/>
                  <a:gd name="connsiteX2" fmla="*/ 2494280 w 7066280"/>
                  <a:gd name="connsiteY2" fmla="*/ 5080 h 147320"/>
                  <a:gd name="connsiteX3" fmla="*/ 4566920 w 7066280"/>
                  <a:gd name="connsiteY3" fmla="*/ 5080 h 147320"/>
                  <a:gd name="connsiteX4" fmla="*/ 4566920 w 7066280"/>
                  <a:gd name="connsiteY4" fmla="*/ 0 h 147320"/>
                  <a:gd name="connsiteX5" fmla="*/ 4988560 w 7066280"/>
                  <a:gd name="connsiteY5" fmla="*/ 147320 h 147320"/>
                  <a:gd name="connsiteX6" fmla="*/ 7066280 w 7066280"/>
                  <a:gd name="connsiteY6" fmla="*/ 147320 h 147320"/>
                  <a:gd name="connsiteX7" fmla="*/ 2067560 w 7066280"/>
                  <a:gd name="connsiteY7" fmla="*/ 116840 h 147320"/>
                  <a:gd name="connsiteX8" fmla="*/ 0 w 7066280"/>
                  <a:gd name="connsiteY8" fmla="*/ 114300 h 147320"/>
                  <a:gd name="connsiteX9" fmla="*/ 2540 w 7066280"/>
                  <a:gd name="connsiteY9" fmla="*/ 0 h 147320"/>
                  <a:gd name="connsiteX0" fmla="*/ 2540 w 7066280"/>
                  <a:gd name="connsiteY0" fmla="*/ 0 h 147320"/>
                  <a:gd name="connsiteX1" fmla="*/ 2067560 w 7066280"/>
                  <a:gd name="connsiteY1" fmla="*/ 5080 h 147320"/>
                  <a:gd name="connsiteX2" fmla="*/ 2494280 w 7066280"/>
                  <a:gd name="connsiteY2" fmla="*/ 5080 h 147320"/>
                  <a:gd name="connsiteX3" fmla="*/ 4566920 w 7066280"/>
                  <a:gd name="connsiteY3" fmla="*/ 5080 h 147320"/>
                  <a:gd name="connsiteX4" fmla="*/ 4566920 w 7066280"/>
                  <a:gd name="connsiteY4" fmla="*/ 0 h 147320"/>
                  <a:gd name="connsiteX5" fmla="*/ 4988560 w 7066280"/>
                  <a:gd name="connsiteY5" fmla="*/ 147320 h 147320"/>
                  <a:gd name="connsiteX6" fmla="*/ 7066280 w 7066280"/>
                  <a:gd name="connsiteY6" fmla="*/ 147320 h 147320"/>
                  <a:gd name="connsiteX7" fmla="*/ 2067560 w 7066280"/>
                  <a:gd name="connsiteY7" fmla="*/ 116840 h 147320"/>
                  <a:gd name="connsiteX8" fmla="*/ 0 w 7066280"/>
                  <a:gd name="connsiteY8" fmla="*/ 114300 h 147320"/>
                  <a:gd name="connsiteX9" fmla="*/ 2540 w 7066280"/>
                  <a:gd name="connsiteY9" fmla="*/ 0 h 147320"/>
                  <a:gd name="connsiteX0" fmla="*/ 2540 w 7066280"/>
                  <a:gd name="connsiteY0" fmla="*/ 0 h 147320"/>
                  <a:gd name="connsiteX1" fmla="*/ 2067560 w 7066280"/>
                  <a:gd name="connsiteY1" fmla="*/ 5080 h 147320"/>
                  <a:gd name="connsiteX2" fmla="*/ 2494280 w 7066280"/>
                  <a:gd name="connsiteY2" fmla="*/ 5080 h 147320"/>
                  <a:gd name="connsiteX3" fmla="*/ 4566920 w 7066280"/>
                  <a:gd name="connsiteY3" fmla="*/ 5080 h 147320"/>
                  <a:gd name="connsiteX4" fmla="*/ 4566920 w 7066280"/>
                  <a:gd name="connsiteY4" fmla="*/ 0 h 147320"/>
                  <a:gd name="connsiteX5" fmla="*/ 4988560 w 7066280"/>
                  <a:gd name="connsiteY5" fmla="*/ 147320 h 147320"/>
                  <a:gd name="connsiteX6" fmla="*/ 7066280 w 7066280"/>
                  <a:gd name="connsiteY6" fmla="*/ 147320 h 147320"/>
                  <a:gd name="connsiteX7" fmla="*/ 2496820 w 7066280"/>
                  <a:gd name="connsiteY7" fmla="*/ 124460 h 147320"/>
                  <a:gd name="connsiteX8" fmla="*/ 2067560 w 7066280"/>
                  <a:gd name="connsiteY8" fmla="*/ 116840 h 147320"/>
                  <a:gd name="connsiteX9" fmla="*/ 0 w 7066280"/>
                  <a:gd name="connsiteY9" fmla="*/ 114300 h 147320"/>
                  <a:gd name="connsiteX10" fmla="*/ 2540 w 7066280"/>
                  <a:gd name="connsiteY10" fmla="*/ 0 h 147320"/>
                  <a:gd name="connsiteX0" fmla="*/ 2540 w 7066280"/>
                  <a:gd name="connsiteY0" fmla="*/ 0 h 147320"/>
                  <a:gd name="connsiteX1" fmla="*/ 2067560 w 7066280"/>
                  <a:gd name="connsiteY1" fmla="*/ 5080 h 147320"/>
                  <a:gd name="connsiteX2" fmla="*/ 2494280 w 7066280"/>
                  <a:gd name="connsiteY2" fmla="*/ 5080 h 147320"/>
                  <a:gd name="connsiteX3" fmla="*/ 4566920 w 7066280"/>
                  <a:gd name="connsiteY3" fmla="*/ 5080 h 147320"/>
                  <a:gd name="connsiteX4" fmla="*/ 4566920 w 7066280"/>
                  <a:gd name="connsiteY4" fmla="*/ 0 h 147320"/>
                  <a:gd name="connsiteX5" fmla="*/ 4988560 w 7066280"/>
                  <a:gd name="connsiteY5" fmla="*/ 147320 h 147320"/>
                  <a:gd name="connsiteX6" fmla="*/ 7066280 w 7066280"/>
                  <a:gd name="connsiteY6" fmla="*/ 147320 h 147320"/>
                  <a:gd name="connsiteX7" fmla="*/ 2496820 w 7066280"/>
                  <a:gd name="connsiteY7" fmla="*/ 124460 h 147320"/>
                  <a:gd name="connsiteX8" fmla="*/ 2067560 w 7066280"/>
                  <a:gd name="connsiteY8" fmla="*/ 116840 h 147320"/>
                  <a:gd name="connsiteX9" fmla="*/ 0 w 7066280"/>
                  <a:gd name="connsiteY9" fmla="*/ 114300 h 147320"/>
                  <a:gd name="connsiteX10" fmla="*/ 2540 w 7066280"/>
                  <a:gd name="connsiteY10" fmla="*/ 0 h 147320"/>
                  <a:gd name="connsiteX0" fmla="*/ 2540 w 7066280"/>
                  <a:gd name="connsiteY0" fmla="*/ 0 h 147320"/>
                  <a:gd name="connsiteX1" fmla="*/ 2067560 w 7066280"/>
                  <a:gd name="connsiteY1" fmla="*/ 5080 h 147320"/>
                  <a:gd name="connsiteX2" fmla="*/ 2494280 w 7066280"/>
                  <a:gd name="connsiteY2" fmla="*/ 5080 h 147320"/>
                  <a:gd name="connsiteX3" fmla="*/ 4566920 w 7066280"/>
                  <a:gd name="connsiteY3" fmla="*/ 5080 h 147320"/>
                  <a:gd name="connsiteX4" fmla="*/ 4566920 w 7066280"/>
                  <a:gd name="connsiteY4" fmla="*/ 0 h 147320"/>
                  <a:gd name="connsiteX5" fmla="*/ 4988560 w 7066280"/>
                  <a:gd name="connsiteY5" fmla="*/ 147320 h 147320"/>
                  <a:gd name="connsiteX6" fmla="*/ 7066280 w 7066280"/>
                  <a:gd name="connsiteY6" fmla="*/ 147320 h 147320"/>
                  <a:gd name="connsiteX7" fmla="*/ 4569460 w 7066280"/>
                  <a:gd name="connsiteY7" fmla="*/ 132080 h 147320"/>
                  <a:gd name="connsiteX8" fmla="*/ 2496820 w 7066280"/>
                  <a:gd name="connsiteY8" fmla="*/ 124460 h 147320"/>
                  <a:gd name="connsiteX9" fmla="*/ 2067560 w 7066280"/>
                  <a:gd name="connsiteY9" fmla="*/ 116840 h 147320"/>
                  <a:gd name="connsiteX10" fmla="*/ 0 w 7066280"/>
                  <a:gd name="connsiteY10" fmla="*/ 114300 h 147320"/>
                  <a:gd name="connsiteX11" fmla="*/ 2540 w 7066280"/>
                  <a:gd name="connsiteY11" fmla="*/ 0 h 147320"/>
                  <a:gd name="connsiteX0" fmla="*/ 2540 w 7066280"/>
                  <a:gd name="connsiteY0" fmla="*/ 0 h 269340"/>
                  <a:gd name="connsiteX1" fmla="*/ 2067560 w 7066280"/>
                  <a:gd name="connsiteY1" fmla="*/ 5080 h 269340"/>
                  <a:gd name="connsiteX2" fmla="*/ 2494280 w 7066280"/>
                  <a:gd name="connsiteY2" fmla="*/ 5080 h 269340"/>
                  <a:gd name="connsiteX3" fmla="*/ 4566920 w 7066280"/>
                  <a:gd name="connsiteY3" fmla="*/ 5080 h 269340"/>
                  <a:gd name="connsiteX4" fmla="*/ 4566920 w 7066280"/>
                  <a:gd name="connsiteY4" fmla="*/ 0 h 269340"/>
                  <a:gd name="connsiteX5" fmla="*/ 4988560 w 7066280"/>
                  <a:gd name="connsiteY5" fmla="*/ 147320 h 269340"/>
                  <a:gd name="connsiteX6" fmla="*/ 7066280 w 7066280"/>
                  <a:gd name="connsiteY6" fmla="*/ 147320 h 269340"/>
                  <a:gd name="connsiteX7" fmla="*/ 4983480 w 7066280"/>
                  <a:gd name="connsiteY7" fmla="*/ 269240 h 269340"/>
                  <a:gd name="connsiteX8" fmla="*/ 4569460 w 7066280"/>
                  <a:gd name="connsiteY8" fmla="*/ 132080 h 269340"/>
                  <a:gd name="connsiteX9" fmla="*/ 2496820 w 7066280"/>
                  <a:gd name="connsiteY9" fmla="*/ 124460 h 269340"/>
                  <a:gd name="connsiteX10" fmla="*/ 2067560 w 7066280"/>
                  <a:gd name="connsiteY10" fmla="*/ 116840 h 269340"/>
                  <a:gd name="connsiteX11" fmla="*/ 0 w 7066280"/>
                  <a:gd name="connsiteY11" fmla="*/ 114300 h 269340"/>
                  <a:gd name="connsiteX12" fmla="*/ 2540 w 7066280"/>
                  <a:gd name="connsiteY12" fmla="*/ 0 h 269340"/>
                  <a:gd name="connsiteX0" fmla="*/ 2540 w 7277309"/>
                  <a:gd name="connsiteY0" fmla="*/ 0 h 294307"/>
                  <a:gd name="connsiteX1" fmla="*/ 2067560 w 7277309"/>
                  <a:gd name="connsiteY1" fmla="*/ 5080 h 294307"/>
                  <a:gd name="connsiteX2" fmla="*/ 2494280 w 7277309"/>
                  <a:gd name="connsiteY2" fmla="*/ 5080 h 294307"/>
                  <a:gd name="connsiteX3" fmla="*/ 4566920 w 7277309"/>
                  <a:gd name="connsiteY3" fmla="*/ 5080 h 294307"/>
                  <a:gd name="connsiteX4" fmla="*/ 4566920 w 7277309"/>
                  <a:gd name="connsiteY4" fmla="*/ 0 h 294307"/>
                  <a:gd name="connsiteX5" fmla="*/ 4988560 w 7277309"/>
                  <a:gd name="connsiteY5" fmla="*/ 147320 h 294307"/>
                  <a:gd name="connsiteX6" fmla="*/ 7066280 w 7277309"/>
                  <a:gd name="connsiteY6" fmla="*/ 147320 h 294307"/>
                  <a:gd name="connsiteX7" fmla="*/ 7068820 w 7277309"/>
                  <a:gd name="connsiteY7" fmla="*/ 287020 h 294307"/>
                  <a:gd name="connsiteX8" fmla="*/ 4983480 w 7277309"/>
                  <a:gd name="connsiteY8" fmla="*/ 269240 h 294307"/>
                  <a:gd name="connsiteX9" fmla="*/ 4569460 w 7277309"/>
                  <a:gd name="connsiteY9" fmla="*/ 132080 h 294307"/>
                  <a:gd name="connsiteX10" fmla="*/ 2496820 w 7277309"/>
                  <a:gd name="connsiteY10" fmla="*/ 124460 h 294307"/>
                  <a:gd name="connsiteX11" fmla="*/ 2067560 w 7277309"/>
                  <a:gd name="connsiteY11" fmla="*/ 116840 h 294307"/>
                  <a:gd name="connsiteX12" fmla="*/ 0 w 7277309"/>
                  <a:gd name="connsiteY12" fmla="*/ 114300 h 294307"/>
                  <a:gd name="connsiteX13" fmla="*/ 2540 w 7277309"/>
                  <a:gd name="connsiteY13" fmla="*/ 0 h 294307"/>
                  <a:gd name="connsiteX0" fmla="*/ 2540 w 7154451"/>
                  <a:gd name="connsiteY0" fmla="*/ 0 h 294307"/>
                  <a:gd name="connsiteX1" fmla="*/ 2067560 w 7154451"/>
                  <a:gd name="connsiteY1" fmla="*/ 5080 h 294307"/>
                  <a:gd name="connsiteX2" fmla="*/ 2494280 w 7154451"/>
                  <a:gd name="connsiteY2" fmla="*/ 5080 h 294307"/>
                  <a:gd name="connsiteX3" fmla="*/ 4566920 w 7154451"/>
                  <a:gd name="connsiteY3" fmla="*/ 5080 h 294307"/>
                  <a:gd name="connsiteX4" fmla="*/ 4566920 w 7154451"/>
                  <a:gd name="connsiteY4" fmla="*/ 0 h 294307"/>
                  <a:gd name="connsiteX5" fmla="*/ 4988560 w 7154451"/>
                  <a:gd name="connsiteY5" fmla="*/ 147320 h 294307"/>
                  <a:gd name="connsiteX6" fmla="*/ 7066280 w 7154451"/>
                  <a:gd name="connsiteY6" fmla="*/ 147320 h 294307"/>
                  <a:gd name="connsiteX7" fmla="*/ 7068820 w 7154451"/>
                  <a:gd name="connsiteY7" fmla="*/ 287020 h 294307"/>
                  <a:gd name="connsiteX8" fmla="*/ 4983480 w 7154451"/>
                  <a:gd name="connsiteY8" fmla="*/ 269240 h 294307"/>
                  <a:gd name="connsiteX9" fmla="*/ 4569460 w 7154451"/>
                  <a:gd name="connsiteY9" fmla="*/ 132080 h 294307"/>
                  <a:gd name="connsiteX10" fmla="*/ 2496820 w 7154451"/>
                  <a:gd name="connsiteY10" fmla="*/ 124460 h 294307"/>
                  <a:gd name="connsiteX11" fmla="*/ 2067560 w 7154451"/>
                  <a:gd name="connsiteY11" fmla="*/ 116840 h 294307"/>
                  <a:gd name="connsiteX12" fmla="*/ 0 w 7154451"/>
                  <a:gd name="connsiteY12" fmla="*/ 114300 h 294307"/>
                  <a:gd name="connsiteX13" fmla="*/ 2540 w 7154451"/>
                  <a:gd name="connsiteY13" fmla="*/ 0 h 294307"/>
                  <a:gd name="connsiteX0" fmla="*/ 2540 w 7068820"/>
                  <a:gd name="connsiteY0" fmla="*/ 0 h 294307"/>
                  <a:gd name="connsiteX1" fmla="*/ 2067560 w 7068820"/>
                  <a:gd name="connsiteY1" fmla="*/ 5080 h 294307"/>
                  <a:gd name="connsiteX2" fmla="*/ 2494280 w 7068820"/>
                  <a:gd name="connsiteY2" fmla="*/ 5080 h 294307"/>
                  <a:gd name="connsiteX3" fmla="*/ 4566920 w 7068820"/>
                  <a:gd name="connsiteY3" fmla="*/ 5080 h 294307"/>
                  <a:gd name="connsiteX4" fmla="*/ 4566920 w 7068820"/>
                  <a:gd name="connsiteY4" fmla="*/ 0 h 294307"/>
                  <a:gd name="connsiteX5" fmla="*/ 4988560 w 7068820"/>
                  <a:gd name="connsiteY5" fmla="*/ 147320 h 294307"/>
                  <a:gd name="connsiteX6" fmla="*/ 7066280 w 7068820"/>
                  <a:gd name="connsiteY6" fmla="*/ 147320 h 294307"/>
                  <a:gd name="connsiteX7" fmla="*/ 7068820 w 7068820"/>
                  <a:gd name="connsiteY7" fmla="*/ 287020 h 294307"/>
                  <a:gd name="connsiteX8" fmla="*/ 4983480 w 7068820"/>
                  <a:gd name="connsiteY8" fmla="*/ 269240 h 294307"/>
                  <a:gd name="connsiteX9" fmla="*/ 4569460 w 7068820"/>
                  <a:gd name="connsiteY9" fmla="*/ 132080 h 294307"/>
                  <a:gd name="connsiteX10" fmla="*/ 2496820 w 7068820"/>
                  <a:gd name="connsiteY10" fmla="*/ 124460 h 294307"/>
                  <a:gd name="connsiteX11" fmla="*/ 2067560 w 7068820"/>
                  <a:gd name="connsiteY11" fmla="*/ 116840 h 294307"/>
                  <a:gd name="connsiteX12" fmla="*/ 0 w 7068820"/>
                  <a:gd name="connsiteY12" fmla="*/ 114300 h 294307"/>
                  <a:gd name="connsiteX13" fmla="*/ 2540 w 7068820"/>
                  <a:gd name="connsiteY13" fmla="*/ 0 h 294307"/>
                  <a:gd name="connsiteX0" fmla="*/ 2540 w 7068820"/>
                  <a:gd name="connsiteY0" fmla="*/ 0 h 294307"/>
                  <a:gd name="connsiteX1" fmla="*/ 2067560 w 7068820"/>
                  <a:gd name="connsiteY1" fmla="*/ 5080 h 294307"/>
                  <a:gd name="connsiteX2" fmla="*/ 2494280 w 7068820"/>
                  <a:gd name="connsiteY2" fmla="*/ 5080 h 294307"/>
                  <a:gd name="connsiteX3" fmla="*/ 4566920 w 7068820"/>
                  <a:gd name="connsiteY3" fmla="*/ 5080 h 294307"/>
                  <a:gd name="connsiteX4" fmla="*/ 4566920 w 7068820"/>
                  <a:gd name="connsiteY4" fmla="*/ 0 h 294307"/>
                  <a:gd name="connsiteX5" fmla="*/ 4988560 w 7068820"/>
                  <a:gd name="connsiteY5" fmla="*/ 147320 h 294307"/>
                  <a:gd name="connsiteX6" fmla="*/ 7061200 w 7068820"/>
                  <a:gd name="connsiteY6" fmla="*/ 165100 h 294307"/>
                  <a:gd name="connsiteX7" fmla="*/ 7068820 w 7068820"/>
                  <a:gd name="connsiteY7" fmla="*/ 287020 h 294307"/>
                  <a:gd name="connsiteX8" fmla="*/ 4983480 w 7068820"/>
                  <a:gd name="connsiteY8" fmla="*/ 269240 h 294307"/>
                  <a:gd name="connsiteX9" fmla="*/ 4569460 w 7068820"/>
                  <a:gd name="connsiteY9" fmla="*/ 132080 h 294307"/>
                  <a:gd name="connsiteX10" fmla="*/ 2496820 w 7068820"/>
                  <a:gd name="connsiteY10" fmla="*/ 124460 h 294307"/>
                  <a:gd name="connsiteX11" fmla="*/ 2067560 w 7068820"/>
                  <a:gd name="connsiteY11" fmla="*/ 116840 h 294307"/>
                  <a:gd name="connsiteX12" fmla="*/ 0 w 7068820"/>
                  <a:gd name="connsiteY12" fmla="*/ 114300 h 294307"/>
                  <a:gd name="connsiteX13" fmla="*/ 2540 w 7068820"/>
                  <a:gd name="connsiteY13" fmla="*/ 0 h 294307"/>
                  <a:gd name="connsiteX0" fmla="*/ 2540 w 7063740"/>
                  <a:gd name="connsiteY0" fmla="*/ 0 h 282714"/>
                  <a:gd name="connsiteX1" fmla="*/ 2067560 w 7063740"/>
                  <a:gd name="connsiteY1" fmla="*/ 5080 h 282714"/>
                  <a:gd name="connsiteX2" fmla="*/ 2494280 w 7063740"/>
                  <a:gd name="connsiteY2" fmla="*/ 5080 h 282714"/>
                  <a:gd name="connsiteX3" fmla="*/ 4566920 w 7063740"/>
                  <a:gd name="connsiteY3" fmla="*/ 5080 h 282714"/>
                  <a:gd name="connsiteX4" fmla="*/ 4566920 w 7063740"/>
                  <a:gd name="connsiteY4" fmla="*/ 0 h 282714"/>
                  <a:gd name="connsiteX5" fmla="*/ 4988560 w 7063740"/>
                  <a:gd name="connsiteY5" fmla="*/ 147320 h 282714"/>
                  <a:gd name="connsiteX6" fmla="*/ 7061200 w 7063740"/>
                  <a:gd name="connsiteY6" fmla="*/ 165100 h 282714"/>
                  <a:gd name="connsiteX7" fmla="*/ 7063740 w 7063740"/>
                  <a:gd name="connsiteY7" fmla="*/ 271780 h 282714"/>
                  <a:gd name="connsiteX8" fmla="*/ 4983480 w 7063740"/>
                  <a:gd name="connsiteY8" fmla="*/ 269240 h 282714"/>
                  <a:gd name="connsiteX9" fmla="*/ 4569460 w 7063740"/>
                  <a:gd name="connsiteY9" fmla="*/ 132080 h 282714"/>
                  <a:gd name="connsiteX10" fmla="*/ 2496820 w 7063740"/>
                  <a:gd name="connsiteY10" fmla="*/ 124460 h 282714"/>
                  <a:gd name="connsiteX11" fmla="*/ 2067560 w 7063740"/>
                  <a:gd name="connsiteY11" fmla="*/ 116840 h 282714"/>
                  <a:gd name="connsiteX12" fmla="*/ 0 w 7063740"/>
                  <a:gd name="connsiteY12" fmla="*/ 114300 h 282714"/>
                  <a:gd name="connsiteX13" fmla="*/ 2540 w 7063740"/>
                  <a:gd name="connsiteY13" fmla="*/ 0 h 282714"/>
                  <a:gd name="connsiteX0" fmla="*/ 2540 w 7063740"/>
                  <a:gd name="connsiteY0" fmla="*/ 0 h 279067"/>
                  <a:gd name="connsiteX1" fmla="*/ 2067560 w 7063740"/>
                  <a:gd name="connsiteY1" fmla="*/ 5080 h 279067"/>
                  <a:gd name="connsiteX2" fmla="*/ 2494280 w 7063740"/>
                  <a:gd name="connsiteY2" fmla="*/ 5080 h 279067"/>
                  <a:gd name="connsiteX3" fmla="*/ 4566920 w 7063740"/>
                  <a:gd name="connsiteY3" fmla="*/ 5080 h 279067"/>
                  <a:gd name="connsiteX4" fmla="*/ 4566920 w 7063740"/>
                  <a:gd name="connsiteY4" fmla="*/ 0 h 279067"/>
                  <a:gd name="connsiteX5" fmla="*/ 4988560 w 7063740"/>
                  <a:gd name="connsiteY5" fmla="*/ 147320 h 279067"/>
                  <a:gd name="connsiteX6" fmla="*/ 7061200 w 7063740"/>
                  <a:gd name="connsiteY6" fmla="*/ 165100 h 279067"/>
                  <a:gd name="connsiteX7" fmla="*/ 7063740 w 7063740"/>
                  <a:gd name="connsiteY7" fmla="*/ 271780 h 279067"/>
                  <a:gd name="connsiteX8" fmla="*/ 4983480 w 7063740"/>
                  <a:gd name="connsiteY8" fmla="*/ 254000 h 279067"/>
                  <a:gd name="connsiteX9" fmla="*/ 4569460 w 7063740"/>
                  <a:gd name="connsiteY9" fmla="*/ 132080 h 279067"/>
                  <a:gd name="connsiteX10" fmla="*/ 2496820 w 7063740"/>
                  <a:gd name="connsiteY10" fmla="*/ 124460 h 279067"/>
                  <a:gd name="connsiteX11" fmla="*/ 2067560 w 7063740"/>
                  <a:gd name="connsiteY11" fmla="*/ 116840 h 279067"/>
                  <a:gd name="connsiteX12" fmla="*/ 0 w 7063740"/>
                  <a:gd name="connsiteY12" fmla="*/ 114300 h 279067"/>
                  <a:gd name="connsiteX13" fmla="*/ 2540 w 7063740"/>
                  <a:gd name="connsiteY13" fmla="*/ 0 h 279067"/>
                  <a:gd name="connsiteX0" fmla="*/ 2540 w 7063740"/>
                  <a:gd name="connsiteY0" fmla="*/ 0 h 279067"/>
                  <a:gd name="connsiteX1" fmla="*/ 2067560 w 7063740"/>
                  <a:gd name="connsiteY1" fmla="*/ 5080 h 279067"/>
                  <a:gd name="connsiteX2" fmla="*/ 2494280 w 7063740"/>
                  <a:gd name="connsiteY2" fmla="*/ 5080 h 279067"/>
                  <a:gd name="connsiteX3" fmla="*/ 4566920 w 7063740"/>
                  <a:gd name="connsiteY3" fmla="*/ 5080 h 279067"/>
                  <a:gd name="connsiteX4" fmla="*/ 4566920 w 7063740"/>
                  <a:gd name="connsiteY4" fmla="*/ 0 h 279067"/>
                  <a:gd name="connsiteX5" fmla="*/ 4988560 w 7063740"/>
                  <a:gd name="connsiteY5" fmla="*/ 147320 h 279067"/>
                  <a:gd name="connsiteX6" fmla="*/ 7061200 w 7063740"/>
                  <a:gd name="connsiteY6" fmla="*/ 157480 h 279067"/>
                  <a:gd name="connsiteX7" fmla="*/ 7063740 w 7063740"/>
                  <a:gd name="connsiteY7" fmla="*/ 271780 h 279067"/>
                  <a:gd name="connsiteX8" fmla="*/ 4983480 w 7063740"/>
                  <a:gd name="connsiteY8" fmla="*/ 254000 h 279067"/>
                  <a:gd name="connsiteX9" fmla="*/ 4569460 w 7063740"/>
                  <a:gd name="connsiteY9" fmla="*/ 132080 h 279067"/>
                  <a:gd name="connsiteX10" fmla="*/ 2496820 w 7063740"/>
                  <a:gd name="connsiteY10" fmla="*/ 124460 h 279067"/>
                  <a:gd name="connsiteX11" fmla="*/ 2067560 w 7063740"/>
                  <a:gd name="connsiteY11" fmla="*/ 116840 h 279067"/>
                  <a:gd name="connsiteX12" fmla="*/ 0 w 7063740"/>
                  <a:gd name="connsiteY12" fmla="*/ 114300 h 279067"/>
                  <a:gd name="connsiteX13" fmla="*/ 2540 w 7063740"/>
                  <a:gd name="connsiteY13" fmla="*/ 0 h 279067"/>
                  <a:gd name="connsiteX0" fmla="*/ 35 w 7076475"/>
                  <a:gd name="connsiteY0" fmla="*/ 0 h 279067"/>
                  <a:gd name="connsiteX1" fmla="*/ 2080295 w 7076475"/>
                  <a:gd name="connsiteY1" fmla="*/ 5080 h 279067"/>
                  <a:gd name="connsiteX2" fmla="*/ 2507015 w 7076475"/>
                  <a:gd name="connsiteY2" fmla="*/ 5080 h 279067"/>
                  <a:gd name="connsiteX3" fmla="*/ 4579655 w 7076475"/>
                  <a:gd name="connsiteY3" fmla="*/ 5080 h 279067"/>
                  <a:gd name="connsiteX4" fmla="*/ 4579655 w 7076475"/>
                  <a:gd name="connsiteY4" fmla="*/ 0 h 279067"/>
                  <a:gd name="connsiteX5" fmla="*/ 5001295 w 7076475"/>
                  <a:gd name="connsiteY5" fmla="*/ 147320 h 279067"/>
                  <a:gd name="connsiteX6" fmla="*/ 7073935 w 7076475"/>
                  <a:gd name="connsiteY6" fmla="*/ 157480 h 279067"/>
                  <a:gd name="connsiteX7" fmla="*/ 7076475 w 7076475"/>
                  <a:gd name="connsiteY7" fmla="*/ 271780 h 279067"/>
                  <a:gd name="connsiteX8" fmla="*/ 4996215 w 7076475"/>
                  <a:gd name="connsiteY8" fmla="*/ 254000 h 279067"/>
                  <a:gd name="connsiteX9" fmla="*/ 4582195 w 7076475"/>
                  <a:gd name="connsiteY9" fmla="*/ 132080 h 279067"/>
                  <a:gd name="connsiteX10" fmla="*/ 2509555 w 7076475"/>
                  <a:gd name="connsiteY10" fmla="*/ 124460 h 279067"/>
                  <a:gd name="connsiteX11" fmla="*/ 2080295 w 7076475"/>
                  <a:gd name="connsiteY11" fmla="*/ 116840 h 279067"/>
                  <a:gd name="connsiteX12" fmla="*/ 12735 w 7076475"/>
                  <a:gd name="connsiteY12" fmla="*/ 114300 h 279067"/>
                  <a:gd name="connsiteX13" fmla="*/ 35 w 7076475"/>
                  <a:gd name="connsiteY13" fmla="*/ 0 h 279067"/>
                  <a:gd name="connsiteX0" fmla="*/ 73 w 7076513"/>
                  <a:gd name="connsiteY0" fmla="*/ 0 h 279067"/>
                  <a:gd name="connsiteX1" fmla="*/ 2080333 w 7076513"/>
                  <a:gd name="connsiteY1" fmla="*/ 5080 h 279067"/>
                  <a:gd name="connsiteX2" fmla="*/ 2507053 w 7076513"/>
                  <a:gd name="connsiteY2" fmla="*/ 5080 h 279067"/>
                  <a:gd name="connsiteX3" fmla="*/ 4579693 w 7076513"/>
                  <a:gd name="connsiteY3" fmla="*/ 5080 h 279067"/>
                  <a:gd name="connsiteX4" fmla="*/ 4579693 w 7076513"/>
                  <a:gd name="connsiteY4" fmla="*/ 0 h 279067"/>
                  <a:gd name="connsiteX5" fmla="*/ 5001333 w 7076513"/>
                  <a:gd name="connsiteY5" fmla="*/ 147320 h 279067"/>
                  <a:gd name="connsiteX6" fmla="*/ 7073973 w 7076513"/>
                  <a:gd name="connsiteY6" fmla="*/ 157480 h 279067"/>
                  <a:gd name="connsiteX7" fmla="*/ 7076513 w 7076513"/>
                  <a:gd name="connsiteY7" fmla="*/ 271780 h 279067"/>
                  <a:gd name="connsiteX8" fmla="*/ 4996253 w 7076513"/>
                  <a:gd name="connsiteY8" fmla="*/ 254000 h 279067"/>
                  <a:gd name="connsiteX9" fmla="*/ 4582233 w 7076513"/>
                  <a:gd name="connsiteY9" fmla="*/ 132080 h 279067"/>
                  <a:gd name="connsiteX10" fmla="*/ 2509593 w 7076513"/>
                  <a:gd name="connsiteY10" fmla="*/ 124460 h 279067"/>
                  <a:gd name="connsiteX11" fmla="*/ 2080333 w 7076513"/>
                  <a:gd name="connsiteY11" fmla="*/ 116840 h 279067"/>
                  <a:gd name="connsiteX12" fmla="*/ 5153 w 7076513"/>
                  <a:gd name="connsiteY12" fmla="*/ 116840 h 279067"/>
                  <a:gd name="connsiteX13" fmla="*/ 73 w 7076513"/>
                  <a:gd name="connsiteY13" fmla="*/ 0 h 279067"/>
                  <a:gd name="connsiteX0" fmla="*/ 2540 w 7071360"/>
                  <a:gd name="connsiteY0" fmla="*/ 2540 h 279067"/>
                  <a:gd name="connsiteX1" fmla="*/ 2075180 w 7071360"/>
                  <a:gd name="connsiteY1" fmla="*/ 5080 h 279067"/>
                  <a:gd name="connsiteX2" fmla="*/ 2501900 w 7071360"/>
                  <a:gd name="connsiteY2" fmla="*/ 5080 h 279067"/>
                  <a:gd name="connsiteX3" fmla="*/ 4574540 w 7071360"/>
                  <a:gd name="connsiteY3" fmla="*/ 5080 h 279067"/>
                  <a:gd name="connsiteX4" fmla="*/ 4574540 w 7071360"/>
                  <a:gd name="connsiteY4" fmla="*/ 0 h 279067"/>
                  <a:gd name="connsiteX5" fmla="*/ 4996180 w 7071360"/>
                  <a:gd name="connsiteY5" fmla="*/ 147320 h 279067"/>
                  <a:gd name="connsiteX6" fmla="*/ 7068820 w 7071360"/>
                  <a:gd name="connsiteY6" fmla="*/ 157480 h 279067"/>
                  <a:gd name="connsiteX7" fmla="*/ 7071360 w 7071360"/>
                  <a:gd name="connsiteY7" fmla="*/ 271780 h 279067"/>
                  <a:gd name="connsiteX8" fmla="*/ 4991100 w 7071360"/>
                  <a:gd name="connsiteY8" fmla="*/ 254000 h 279067"/>
                  <a:gd name="connsiteX9" fmla="*/ 4577080 w 7071360"/>
                  <a:gd name="connsiteY9" fmla="*/ 132080 h 279067"/>
                  <a:gd name="connsiteX10" fmla="*/ 2504440 w 7071360"/>
                  <a:gd name="connsiteY10" fmla="*/ 124460 h 279067"/>
                  <a:gd name="connsiteX11" fmla="*/ 2075180 w 7071360"/>
                  <a:gd name="connsiteY11" fmla="*/ 116840 h 279067"/>
                  <a:gd name="connsiteX12" fmla="*/ 0 w 7071360"/>
                  <a:gd name="connsiteY12" fmla="*/ 116840 h 279067"/>
                  <a:gd name="connsiteX13" fmla="*/ 2540 w 7071360"/>
                  <a:gd name="connsiteY13" fmla="*/ 2540 h 279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071360" h="279067">
                    <a:moveTo>
                      <a:pt x="2540" y="2540"/>
                    </a:moveTo>
                    <a:lnTo>
                      <a:pt x="2075180" y="5080"/>
                    </a:lnTo>
                    <a:lnTo>
                      <a:pt x="2501900" y="5080"/>
                    </a:lnTo>
                    <a:lnTo>
                      <a:pt x="4574540" y="5080"/>
                    </a:lnTo>
                    <a:lnTo>
                      <a:pt x="4574540" y="0"/>
                    </a:lnTo>
                    <a:lnTo>
                      <a:pt x="4996180" y="147320"/>
                    </a:lnTo>
                    <a:lnTo>
                      <a:pt x="7068820" y="157480"/>
                    </a:lnTo>
                    <a:cubicBezTo>
                      <a:pt x="7070513" y="211243"/>
                      <a:pt x="7060353" y="215900"/>
                      <a:pt x="7071360" y="271780"/>
                    </a:cubicBezTo>
                    <a:cubicBezTo>
                      <a:pt x="6724227" y="292100"/>
                      <a:pt x="5263303" y="264583"/>
                      <a:pt x="4991100" y="254000"/>
                    </a:cubicBezTo>
                    <a:lnTo>
                      <a:pt x="4577080" y="132080"/>
                    </a:lnTo>
                    <a:lnTo>
                      <a:pt x="2504440" y="124460"/>
                    </a:lnTo>
                    <a:lnTo>
                      <a:pt x="2075180" y="116840"/>
                    </a:lnTo>
                    <a:lnTo>
                      <a:pt x="0" y="116840"/>
                    </a:lnTo>
                    <a:cubicBezTo>
                      <a:pt x="847" y="78740"/>
                      <a:pt x="1693" y="40640"/>
                      <a:pt x="2540" y="2540"/>
                    </a:cubicBezTo>
                    <a:close/>
                  </a:path>
                </a:pathLst>
              </a:custGeom>
              <a:solidFill>
                <a:srgbClr val="FF0000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reeform 7"/>
              <p:cNvSpPr/>
              <p:nvPr/>
            </p:nvSpPr>
            <p:spPr>
              <a:xfrm>
                <a:off x="5100246" y="4084320"/>
                <a:ext cx="7071991" cy="315055"/>
              </a:xfrm>
              <a:custGeom>
                <a:avLst/>
                <a:gdLst>
                  <a:gd name="connsiteX0" fmla="*/ 0 w 7061200"/>
                  <a:gd name="connsiteY0" fmla="*/ 5080 h 147320"/>
                  <a:gd name="connsiteX1" fmla="*/ 2062480 w 7061200"/>
                  <a:gd name="connsiteY1" fmla="*/ 5080 h 147320"/>
                  <a:gd name="connsiteX2" fmla="*/ 2489200 w 7061200"/>
                  <a:gd name="connsiteY2" fmla="*/ 5080 h 147320"/>
                  <a:gd name="connsiteX3" fmla="*/ 4561840 w 7061200"/>
                  <a:gd name="connsiteY3" fmla="*/ 5080 h 147320"/>
                  <a:gd name="connsiteX4" fmla="*/ 4561840 w 7061200"/>
                  <a:gd name="connsiteY4" fmla="*/ 0 h 147320"/>
                  <a:gd name="connsiteX5" fmla="*/ 4983480 w 7061200"/>
                  <a:gd name="connsiteY5" fmla="*/ 147320 h 147320"/>
                  <a:gd name="connsiteX6" fmla="*/ 7061200 w 7061200"/>
                  <a:gd name="connsiteY6" fmla="*/ 147320 h 147320"/>
                  <a:gd name="connsiteX0" fmla="*/ 0 w 7071360"/>
                  <a:gd name="connsiteY0" fmla="*/ 0 h 147320"/>
                  <a:gd name="connsiteX1" fmla="*/ 2072640 w 7071360"/>
                  <a:gd name="connsiteY1" fmla="*/ 5080 h 147320"/>
                  <a:gd name="connsiteX2" fmla="*/ 2499360 w 7071360"/>
                  <a:gd name="connsiteY2" fmla="*/ 5080 h 147320"/>
                  <a:gd name="connsiteX3" fmla="*/ 4572000 w 7071360"/>
                  <a:gd name="connsiteY3" fmla="*/ 5080 h 147320"/>
                  <a:gd name="connsiteX4" fmla="*/ 4572000 w 7071360"/>
                  <a:gd name="connsiteY4" fmla="*/ 0 h 147320"/>
                  <a:gd name="connsiteX5" fmla="*/ 4993640 w 7071360"/>
                  <a:gd name="connsiteY5" fmla="*/ 147320 h 147320"/>
                  <a:gd name="connsiteX6" fmla="*/ 7071360 w 7071360"/>
                  <a:gd name="connsiteY6" fmla="*/ 147320 h 147320"/>
                  <a:gd name="connsiteX0" fmla="*/ 0 w 7071360"/>
                  <a:gd name="connsiteY0" fmla="*/ 0 h 147320"/>
                  <a:gd name="connsiteX1" fmla="*/ 2072640 w 7071360"/>
                  <a:gd name="connsiteY1" fmla="*/ 5080 h 147320"/>
                  <a:gd name="connsiteX2" fmla="*/ 2499360 w 7071360"/>
                  <a:gd name="connsiteY2" fmla="*/ 5080 h 147320"/>
                  <a:gd name="connsiteX3" fmla="*/ 4572000 w 7071360"/>
                  <a:gd name="connsiteY3" fmla="*/ 5080 h 147320"/>
                  <a:gd name="connsiteX4" fmla="*/ 4572000 w 7071360"/>
                  <a:gd name="connsiteY4" fmla="*/ 0 h 147320"/>
                  <a:gd name="connsiteX5" fmla="*/ 4993640 w 7071360"/>
                  <a:gd name="connsiteY5" fmla="*/ 147320 h 147320"/>
                  <a:gd name="connsiteX6" fmla="*/ 7071360 w 7071360"/>
                  <a:gd name="connsiteY6" fmla="*/ 147320 h 147320"/>
                  <a:gd name="connsiteX0" fmla="*/ 0 w 7071360"/>
                  <a:gd name="connsiteY0" fmla="*/ 0 h 147320"/>
                  <a:gd name="connsiteX1" fmla="*/ 2072640 w 7071360"/>
                  <a:gd name="connsiteY1" fmla="*/ 5080 h 147320"/>
                  <a:gd name="connsiteX2" fmla="*/ 2499360 w 7071360"/>
                  <a:gd name="connsiteY2" fmla="*/ 5080 h 147320"/>
                  <a:gd name="connsiteX3" fmla="*/ 4572000 w 7071360"/>
                  <a:gd name="connsiteY3" fmla="*/ 5080 h 147320"/>
                  <a:gd name="connsiteX4" fmla="*/ 4572000 w 7071360"/>
                  <a:gd name="connsiteY4" fmla="*/ 0 h 147320"/>
                  <a:gd name="connsiteX5" fmla="*/ 4993640 w 7071360"/>
                  <a:gd name="connsiteY5" fmla="*/ 147320 h 147320"/>
                  <a:gd name="connsiteX6" fmla="*/ 7071360 w 7071360"/>
                  <a:gd name="connsiteY6" fmla="*/ 147320 h 147320"/>
                  <a:gd name="connsiteX7" fmla="*/ 0 w 7071360"/>
                  <a:gd name="connsiteY7" fmla="*/ 0 h 147320"/>
                  <a:gd name="connsiteX0" fmla="*/ 0 w 7071360"/>
                  <a:gd name="connsiteY0" fmla="*/ 0 h 147320"/>
                  <a:gd name="connsiteX1" fmla="*/ 2072640 w 7071360"/>
                  <a:gd name="connsiteY1" fmla="*/ 5080 h 147320"/>
                  <a:gd name="connsiteX2" fmla="*/ 2499360 w 7071360"/>
                  <a:gd name="connsiteY2" fmla="*/ 5080 h 147320"/>
                  <a:gd name="connsiteX3" fmla="*/ 4572000 w 7071360"/>
                  <a:gd name="connsiteY3" fmla="*/ 5080 h 147320"/>
                  <a:gd name="connsiteX4" fmla="*/ 4572000 w 7071360"/>
                  <a:gd name="connsiteY4" fmla="*/ 0 h 147320"/>
                  <a:gd name="connsiteX5" fmla="*/ 4993640 w 7071360"/>
                  <a:gd name="connsiteY5" fmla="*/ 147320 h 147320"/>
                  <a:gd name="connsiteX6" fmla="*/ 7071360 w 7071360"/>
                  <a:gd name="connsiteY6" fmla="*/ 147320 h 147320"/>
                  <a:gd name="connsiteX7" fmla="*/ 25400 w 7071360"/>
                  <a:gd name="connsiteY7" fmla="*/ 101600 h 147320"/>
                  <a:gd name="connsiteX8" fmla="*/ 0 w 7071360"/>
                  <a:gd name="connsiteY8" fmla="*/ 0 h 147320"/>
                  <a:gd name="connsiteX0" fmla="*/ 0 w 7071360"/>
                  <a:gd name="connsiteY0" fmla="*/ 0 h 147320"/>
                  <a:gd name="connsiteX1" fmla="*/ 2072640 w 7071360"/>
                  <a:gd name="connsiteY1" fmla="*/ 5080 h 147320"/>
                  <a:gd name="connsiteX2" fmla="*/ 2499360 w 7071360"/>
                  <a:gd name="connsiteY2" fmla="*/ 5080 h 147320"/>
                  <a:gd name="connsiteX3" fmla="*/ 4572000 w 7071360"/>
                  <a:gd name="connsiteY3" fmla="*/ 5080 h 147320"/>
                  <a:gd name="connsiteX4" fmla="*/ 4572000 w 7071360"/>
                  <a:gd name="connsiteY4" fmla="*/ 0 h 147320"/>
                  <a:gd name="connsiteX5" fmla="*/ 4993640 w 7071360"/>
                  <a:gd name="connsiteY5" fmla="*/ 147320 h 147320"/>
                  <a:gd name="connsiteX6" fmla="*/ 7071360 w 7071360"/>
                  <a:gd name="connsiteY6" fmla="*/ 147320 h 147320"/>
                  <a:gd name="connsiteX7" fmla="*/ 2072640 w 7071360"/>
                  <a:gd name="connsiteY7" fmla="*/ 116840 h 147320"/>
                  <a:gd name="connsiteX8" fmla="*/ 25400 w 7071360"/>
                  <a:gd name="connsiteY8" fmla="*/ 101600 h 147320"/>
                  <a:gd name="connsiteX9" fmla="*/ 0 w 7071360"/>
                  <a:gd name="connsiteY9" fmla="*/ 0 h 147320"/>
                  <a:gd name="connsiteX0" fmla="*/ 0 w 7071360"/>
                  <a:gd name="connsiteY0" fmla="*/ 0 h 147320"/>
                  <a:gd name="connsiteX1" fmla="*/ 2072640 w 7071360"/>
                  <a:gd name="connsiteY1" fmla="*/ 5080 h 147320"/>
                  <a:gd name="connsiteX2" fmla="*/ 2499360 w 7071360"/>
                  <a:gd name="connsiteY2" fmla="*/ 5080 h 147320"/>
                  <a:gd name="connsiteX3" fmla="*/ 4572000 w 7071360"/>
                  <a:gd name="connsiteY3" fmla="*/ 5080 h 147320"/>
                  <a:gd name="connsiteX4" fmla="*/ 4572000 w 7071360"/>
                  <a:gd name="connsiteY4" fmla="*/ 0 h 147320"/>
                  <a:gd name="connsiteX5" fmla="*/ 4993640 w 7071360"/>
                  <a:gd name="connsiteY5" fmla="*/ 147320 h 147320"/>
                  <a:gd name="connsiteX6" fmla="*/ 7071360 w 7071360"/>
                  <a:gd name="connsiteY6" fmla="*/ 147320 h 147320"/>
                  <a:gd name="connsiteX7" fmla="*/ 2072640 w 7071360"/>
                  <a:gd name="connsiteY7" fmla="*/ 116840 h 147320"/>
                  <a:gd name="connsiteX8" fmla="*/ 7620 w 7071360"/>
                  <a:gd name="connsiteY8" fmla="*/ 114300 h 147320"/>
                  <a:gd name="connsiteX9" fmla="*/ 0 w 7071360"/>
                  <a:gd name="connsiteY9" fmla="*/ 0 h 147320"/>
                  <a:gd name="connsiteX0" fmla="*/ 0 w 7071360"/>
                  <a:gd name="connsiteY0" fmla="*/ 0 h 147320"/>
                  <a:gd name="connsiteX1" fmla="*/ 2072640 w 7071360"/>
                  <a:gd name="connsiteY1" fmla="*/ 5080 h 147320"/>
                  <a:gd name="connsiteX2" fmla="*/ 2499360 w 7071360"/>
                  <a:gd name="connsiteY2" fmla="*/ 5080 h 147320"/>
                  <a:gd name="connsiteX3" fmla="*/ 4572000 w 7071360"/>
                  <a:gd name="connsiteY3" fmla="*/ 5080 h 147320"/>
                  <a:gd name="connsiteX4" fmla="*/ 4572000 w 7071360"/>
                  <a:gd name="connsiteY4" fmla="*/ 0 h 147320"/>
                  <a:gd name="connsiteX5" fmla="*/ 4993640 w 7071360"/>
                  <a:gd name="connsiteY5" fmla="*/ 147320 h 147320"/>
                  <a:gd name="connsiteX6" fmla="*/ 7071360 w 7071360"/>
                  <a:gd name="connsiteY6" fmla="*/ 147320 h 147320"/>
                  <a:gd name="connsiteX7" fmla="*/ 2072640 w 7071360"/>
                  <a:gd name="connsiteY7" fmla="*/ 116840 h 147320"/>
                  <a:gd name="connsiteX8" fmla="*/ 5080 w 7071360"/>
                  <a:gd name="connsiteY8" fmla="*/ 114300 h 147320"/>
                  <a:gd name="connsiteX9" fmla="*/ 0 w 7071360"/>
                  <a:gd name="connsiteY9" fmla="*/ 0 h 147320"/>
                  <a:gd name="connsiteX0" fmla="*/ 2540 w 7066280"/>
                  <a:gd name="connsiteY0" fmla="*/ 0 h 147320"/>
                  <a:gd name="connsiteX1" fmla="*/ 2067560 w 7066280"/>
                  <a:gd name="connsiteY1" fmla="*/ 5080 h 147320"/>
                  <a:gd name="connsiteX2" fmla="*/ 2494280 w 7066280"/>
                  <a:gd name="connsiteY2" fmla="*/ 5080 h 147320"/>
                  <a:gd name="connsiteX3" fmla="*/ 4566920 w 7066280"/>
                  <a:gd name="connsiteY3" fmla="*/ 5080 h 147320"/>
                  <a:gd name="connsiteX4" fmla="*/ 4566920 w 7066280"/>
                  <a:gd name="connsiteY4" fmla="*/ 0 h 147320"/>
                  <a:gd name="connsiteX5" fmla="*/ 4988560 w 7066280"/>
                  <a:gd name="connsiteY5" fmla="*/ 147320 h 147320"/>
                  <a:gd name="connsiteX6" fmla="*/ 7066280 w 7066280"/>
                  <a:gd name="connsiteY6" fmla="*/ 147320 h 147320"/>
                  <a:gd name="connsiteX7" fmla="*/ 2067560 w 7066280"/>
                  <a:gd name="connsiteY7" fmla="*/ 116840 h 147320"/>
                  <a:gd name="connsiteX8" fmla="*/ 0 w 7066280"/>
                  <a:gd name="connsiteY8" fmla="*/ 114300 h 147320"/>
                  <a:gd name="connsiteX9" fmla="*/ 2540 w 7066280"/>
                  <a:gd name="connsiteY9" fmla="*/ 0 h 147320"/>
                  <a:gd name="connsiteX0" fmla="*/ 2540 w 7066280"/>
                  <a:gd name="connsiteY0" fmla="*/ 0 h 147320"/>
                  <a:gd name="connsiteX1" fmla="*/ 2067560 w 7066280"/>
                  <a:gd name="connsiteY1" fmla="*/ 5080 h 147320"/>
                  <a:gd name="connsiteX2" fmla="*/ 2494280 w 7066280"/>
                  <a:gd name="connsiteY2" fmla="*/ 5080 h 147320"/>
                  <a:gd name="connsiteX3" fmla="*/ 4566920 w 7066280"/>
                  <a:gd name="connsiteY3" fmla="*/ 5080 h 147320"/>
                  <a:gd name="connsiteX4" fmla="*/ 4566920 w 7066280"/>
                  <a:gd name="connsiteY4" fmla="*/ 0 h 147320"/>
                  <a:gd name="connsiteX5" fmla="*/ 4988560 w 7066280"/>
                  <a:gd name="connsiteY5" fmla="*/ 147320 h 147320"/>
                  <a:gd name="connsiteX6" fmla="*/ 7066280 w 7066280"/>
                  <a:gd name="connsiteY6" fmla="*/ 147320 h 147320"/>
                  <a:gd name="connsiteX7" fmla="*/ 2067560 w 7066280"/>
                  <a:gd name="connsiteY7" fmla="*/ 116840 h 147320"/>
                  <a:gd name="connsiteX8" fmla="*/ 0 w 7066280"/>
                  <a:gd name="connsiteY8" fmla="*/ 114300 h 147320"/>
                  <a:gd name="connsiteX9" fmla="*/ 2540 w 7066280"/>
                  <a:gd name="connsiteY9" fmla="*/ 0 h 147320"/>
                  <a:gd name="connsiteX0" fmla="*/ 2540 w 7066280"/>
                  <a:gd name="connsiteY0" fmla="*/ 0 h 147320"/>
                  <a:gd name="connsiteX1" fmla="*/ 2067560 w 7066280"/>
                  <a:gd name="connsiteY1" fmla="*/ 5080 h 147320"/>
                  <a:gd name="connsiteX2" fmla="*/ 2494280 w 7066280"/>
                  <a:gd name="connsiteY2" fmla="*/ 5080 h 147320"/>
                  <a:gd name="connsiteX3" fmla="*/ 4566920 w 7066280"/>
                  <a:gd name="connsiteY3" fmla="*/ 5080 h 147320"/>
                  <a:gd name="connsiteX4" fmla="*/ 4566920 w 7066280"/>
                  <a:gd name="connsiteY4" fmla="*/ 0 h 147320"/>
                  <a:gd name="connsiteX5" fmla="*/ 4988560 w 7066280"/>
                  <a:gd name="connsiteY5" fmla="*/ 147320 h 147320"/>
                  <a:gd name="connsiteX6" fmla="*/ 7066280 w 7066280"/>
                  <a:gd name="connsiteY6" fmla="*/ 147320 h 147320"/>
                  <a:gd name="connsiteX7" fmla="*/ 2496820 w 7066280"/>
                  <a:gd name="connsiteY7" fmla="*/ 124460 h 147320"/>
                  <a:gd name="connsiteX8" fmla="*/ 2067560 w 7066280"/>
                  <a:gd name="connsiteY8" fmla="*/ 116840 h 147320"/>
                  <a:gd name="connsiteX9" fmla="*/ 0 w 7066280"/>
                  <a:gd name="connsiteY9" fmla="*/ 114300 h 147320"/>
                  <a:gd name="connsiteX10" fmla="*/ 2540 w 7066280"/>
                  <a:gd name="connsiteY10" fmla="*/ 0 h 147320"/>
                  <a:gd name="connsiteX0" fmla="*/ 2540 w 7066280"/>
                  <a:gd name="connsiteY0" fmla="*/ 0 h 147320"/>
                  <a:gd name="connsiteX1" fmla="*/ 2067560 w 7066280"/>
                  <a:gd name="connsiteY1" fmla="*/ 5080 h 147320"/>
                  <a:gd name="connsiteX2" fmla="*/ 2494280 w 7066280"/>
                  <a:gd name="connsiteY2" fmla="*/ 5080 h 147320"/>
                  <a:gd name="connsiteX3" fmla="*/ 4566920 w 7066280"/>
                  <a:gd name="connsiteY3" fmla="*/ 5080 h 147320"/>
                  <a:gd name="connsiteX4" fmla="*/ 4566920 w 7066280"/>
                  <a:gd name="connsiteY4" fmla="*/ 0 h 147320"/>
                  <a:gd name="connsiteX5" fmla="*/ 4988560 w 7066280"/>
                  <a:gd name="connsiteY5" fmla="*/ 147320 h 147320"/>
                  <a:gd name="connsiteX6" fmla="*/ 7066280 w 7066280"/>
                  <a:gd name="connsiteY6" fmla="*/ 147320 h 147320"/>
                  <a:gd name="connsiteX7" fmla="*/ 2496820 w 7066280"/>
                  <a:gd name="connsiteY7" fmla="*/ 124460 h 147320"/>
                  <a:gd name="connsiteX8" fmla="*/ 2067560 w 7066280"/>
                  <a:gd name="connsiteY8" fmla="*/ 116840 h 147320"/>
                  <a:gd name="connsiteX9" fmla="*/ 0 w 7066280"/>
                  <a:gd name="connsiteY9" fmla="*/ 114300 h 147320"/>
                  <a:gd name="connsiteX10" fmla="*/ 2540 w 7066280"/>
                  <a:gd name="connsiteY10" fmla="*/ 0 h 147320"/>
                  <a:gd name="connsiteX0" fmla="*/ 2540 w 7066280"/>
                  <a:gd name="connsiteY0" fmla="*/ 0 h 147320"/>
                  <a:gd name="connsiteX1" fmla="*/ 2067560 w 7066280"/>
                  <a:gd name="connsiteY1" fmla="*/ 5080 h 147320"/>
                  <a:gd name="connsiteX2" fmla="*/ 2494280 w 7066280"/>
                  <a:gd name="connsiteY2" fmla="*/ 5080 h 147320"/>
                  <a:gd name="connsiteX3" fmla="*/ 4566920 w 7066280"/>
                  <a:gd name="connsiteY3" fmla="*/ 5080 h 147320"/>
                  <a:gd name="connsiteX4" fmla="*/ 4566920 w 7066280"/>
                  <a:gd name="connsiteY4" fmla="*/ 0 h 147320"/>
                  <a:gd name="connsiteX5" fmla="*/ 4988560 w 7066280"/>
                  <a:gd name="connsiteY5" fmla="*/ 147320 h 147320"/>
                  <a:gd name="connsiteX6" fmla="*/ 7066280 w 7066280"/>
                  <a:gd name="connsiteY6" fmla="*/ 147320 h 147320"/>
                  <a:gd name="connsiteX7" fmla="*/ 4569460 w 7066280"/>
                  <a:gd name="connsiteY7" fmla="*/ 132080 h 147320"/>
                  <a:gd name="connsiteX8" fmla="*/ 2496820 w 7066280"/>
                  <a:gd name="connsiteY8" fmla="*/ 124460 h 147320"/>
                  <a:gd name="connsiteX9" fmla="*/ 2067560 w 7066280"/>
                  <a:gd name="connsiteY9" fmla="*/ 116840 h 147320"/>
                  <a:gd name="connsiteX10" fmla="*/ 0 w 7066280"/>
                  <a:gd name="connsiteY10" fmla="*/ 114300 h 147320"/>
                  <a:gd name="connsiteX11" fmla="*/ 2540 w 7066280"/>
                  <a:gd name="connsiteY11" fmla="*/ 0 h 147320"/>
                  <a:gd name="connsiteX0" fmla="*/ 2540 w 7066280"/>
                  <a:gd name="connsiteY0" fmla="*/ 0 h 269340"/>
                  <a:gd name="connsiteX1" fmla="*/ 2067560 w 7066280"/>
                  <a:gd name="connsiteY1" fmla="*/ 5080 h 269340"/>
                  <a:gd name="connsiteX2" fmla="*/ 2494280 w 7066280"/>
                  <a:gd name="connsiteY2" fmla="*/ 5080 h 269340"/>
                  <a:gd name="connsiteX3" fmla="*/ 4566920 w 7066280"/>
                  <a:gd name="connsiteY3" fmla="*/ 5080 h 269340"/>
                  <a:gd name="connsiteX4" fmla="*/ 4566920 w 7066280"/>
                  <a:gd name="connsiteY4" fmla="*/ 0 h 269340"/>
                  <a:gd name="connsiteX5" fmla="*/ 4988560 w 7066280"/>
                  <a:gd name="connsiteY5" fmla="*/ 147320 h 269340"/>
                  <a:gd name="connsiteX6" fmla="*/ 7066280 w 7066280"/>
                  <a:gd name="connsiteY6" fmla="*/ 147320 h 269340"/>
                  <a:gd name="connsiteX7" fmla="*/ 4983480 w 7066280"/>
                  <a:gd name="connsiteY7" fmla="*/ 269240 h 269340"/>
                  <a:gd name="connsiteX8" fmla="*/ 4569460 w 7066280"/>
                  <a:gd name="connsiteY8" fmla="*/ 132080 h 269340"/>
                  <a:gd name="connsiteX9" fmla="*/ 2496820 w 7066280"/>
                  <a:gd name="connsiteY9" fmla="*/ 124460 h 269340"/>
                  <a:gd name="connsiteX10" fmla="*/ 2067560 w 7066280"/>
                  <a:gd name="connsiteY10" fmla="*/ 116840 h 269340"/>
                  <a:gd name="connsiteX11" fmla="*/ 0 w 7066280"/>
                  <a:gd name="connsiteY11" fmla="*/ 114300 h 269340"/>
                  <a:gd name="connsiteX12" fmla="*/ 2540 w 7066280"/>
                  <a:gd name="connsiteY12" fmla="*/ 0 h 269340"/>
                  <a:gd name="connsiteX0" fmla="*/ 2540 w 7277309"/>
                  <a:gd name="connsiteY0" fmla="*/ 0 h 294307"/>
                  <a:gd name="connsiteX1" fmla="*/ 2067560 w 7277309"/>
                  <a:gd name="connsiteY1" fmla="*/ 5080 h 294307"/>
                  <a:gd name="connsiteX2" fmla="*/ 2494280 w 7277309"/>
                  <a:gd name="connsiteY2" fmla="*/ 5080 h 294307"/>
                  <a:gd name="connsiteX3" fmla="*/ 4566920 w 7277309"/>
                  <a:gd name="connsiteY3" fmla="*/ 5080 h 294307"/>
                  <a:gd name="connsiteX4" fmla="*/ 4566920 w 7277309"/>
                  <a:gd name="connsiteY4" fmla="*/ 0 h 294307"/>
                  <a:gd name="connsiteX5" fmla="*/ 4988560 w 7277309"/>
                  <a:gd name="connsiteY5" fmla="*/ 147320 h 294307"/>
                  <a:gd name="connsiteX6" fmla="*/ 7066280 w 7277309"/>
                  <a:gd name="connsiteY6" fmla="*/ 147320 h 294307"/>
                  <a:gd name="connsiteX7" fmla="*/ 7068820 w 7277309"/>
                  <a:gd name="connsiteY7" fmla="*/ 287020 h 294307"/>
                  <a:gd name="connsiteX8" fmla="*/ 4983480 w 7277309"/>
                  <a:gd name="connsiteY8" fmla="*/ 269240 h 294307"/>
                  <a:gd name="connsiteX9" fmla="*/ 4569460 w 7277309"/>
                  <a:gd name="connsiteY9" fmla="*/ 132080 h 294307"/>
                  <a:gd name="connsiteX10" fmla="*/ 2496820 w 7277309"/>
                  <a:gd name="connsiteY10" fmla="*/ 124460 h 294307"/>
                  <a:gd name="connsiteX11" fmla="*/ 2067560 w 7277309"/>
                  <a:gd name="connsiteY11" fmla="*/ 116840 h 294307"/>
                  <a:gd name="connsiteX12" fmla="*/ 0 w 7277309"/>
                  <a:gd name="connsiteY12" fmla="*/ 114300 h 294307"/>
                  <a:gd name="connsiteX13" fmla="*/ 2540 w 7277309"/>
                  <a:gd name="connsiteY13" fmla="*/ 0 h 294307"/>
                  <a:gd name="connsiteX0" fmla="*/ 2540 w 7154451"/>
                  <a:gd name="connsiteY0" fmla="*/ 0 h 294307"/>
                  <a:gd name="connsiteX1" fmla="*/ 2067560 w 7154451"/>
                  <a:gd name="connsiteY1" fmla="*/ 5080 h 294307"/>
                  <a:gd name="connsiteX2" fmla="*/ 2494280 w 7154451"/>
                  <a:gd name="connsiteY2" fmla="*/ 5080 h 294307"/>
                  <a:gd name="connsiteX3" fmla="*/ 4566920 w 7154451"/>
                  <a:gd name="connsiteY3" fmla="*/ 5080 h 294307"/>
                  <a:gd name="connsiteX4" fmla="*/ 4566920 w 7154451"/>
                  <a:gd name="connsiteY4" fmla="*/ 0 h 294307"/>
                  <a:gd name="connsiteX5" fmla="*/ 4988560 w 7154451"/>
                  <a:gd name="connsiteY5" fmla="*/ 147320 h 294307"/>
                  <a:gd name="connsiteX6" fmla="*/ 7066280 w 7154451"/>
                  <a:gd name="connsiteY6" fmla="*/ 147320 h 294307"/>
                  <a:gd name="connsiteX7" fmla="*/ 7068820 w 7154451"/>
                  <a:gd name="connsiteY7" fmla="*/ 287020 h 294307"/>
                  <a:gd name="connsiteX8" fmla="*/ 4983480 w 7154451"/>
                  <a:gd name="connsiteY8" fmla="*/ 269240 h 294307"/>
                  <a:gd name="connsiteX9" fmla="*/ 4569460 w 7154451"/>
                  <a:gd name="connsiteY9" fmla="*/ 132080 h 294307"/>
                  <a:gd name="connsiteX10" fmla="*/ 2496820 w 7154451"/>
                  <a:gd name="connsiteY10" fmla="*/ 124460 h 294307"/>
                  <a:gd name="connsiteX11" fmla="*/ 2067560 w 7154451"/>
                  <a:gd name="connsiteY11" fmla="*/ 116840 h 294307"/>
                  <a:gd name="connsiteX12" fmla="*/ 0 w 7154451"/>
                  <a:gd name="connsiteY12" fmla="*/ 114300 h 294307"/>
                  <a:gd name="connsiteX13" fmla="*/ 2540 w 7154451"/>
                  <a:gd name="connsiteY13" fmla="*/ 0 h 294307"/>
                  <a:gd name="connsiteX0" fmla="*/ 2540 w 7068820"/>
                  <a:gd name="connsiteY0" fmla="*/ 0 h 294307"/>
                  <a:gd name="connsiteX1" fmla="*/ 2067560 w 7068820"/>
                  <a:gd name="connsiteY1" fmla="*/ 5080 h 294307"/>
                  <a:gd name="connsiteX2" fmla="*/ 2494280 w 7068820"/>
                  <a:gd name="connsiteY2" fmla="*/ 5080 h 294307"/>
                  <a:gd name="connsiteX3" fmla="*/ 4566920 w 7068820"/>
                  <a:gd name="connsiteY3" fmla="*/ 5080 h 294307"/>
                  <a:gd name="connsiteX4" fmla="*/ 4566920 w 7068820"/>
                  <a:gd name="connsiteY4" fmla="*/ 0 h 294307"/>
                  <a:gd name="connsiteX5" fmla="*/ 4988560 w 7068820"/>
                  <a:gd name="connsiteY5" fmla="*/ 147320 h 294307"/>
                  <a:gd name="connsiteX6" fmla="*/ 7066280 w 7068820"/>
                  <a:gd name="connsiteY6" fmla="*/ 147320 h 294307"/>
                  <a:gd name="connsiteX7" fmla="*/ 7068820 w 7068820"/>
                  <a:gd name="connsiteY7" fmla="*/ 287020 h 294307"/>
                  <a:gd name="connsiteX8" fmla="*/ 4983480 w 7068820"/>
                  <a:gd name="connsiteY8" fmla="*/ 269240 h 294307"/>
                  <a:gd name="connsiteX9" fmla="*/ 4569460 w 7068820"/>
                  <a:gd name="connsiteY9" fmla="*/ 132080 h 294307"/>
                  <a:gd name="connsiteX10" fmla="*/ 2496820 w 7068820"/>
                  <a:gd name="connsiteY10" fmla="*/ 124460 h 294307"/>
                  <a:gd name="connsiteX11" fmla="*/ 2067560 w 7068820"/>
                  <a:gd name="connsiteY11" fmla="*/ 116840 h 294307"/>
                  <a:gd name="connsiteX12" fmla="*/ 0 w 7068820"/>
                  <a:gd name="connsiteY12" fmla="*/ 114300 h 294307"/>
                  <a:gd name="connsiteX13" fmla="*/ 2540 w 7068820"/>
                  <a:gd name="connsiteY13" fmla="*/ 0 h 294307"/>
                  <a:gd name="connsiteX0" fmla="*/ 2540 w 7068820"/>
                  <a:gd name="connsiteY0" fmla="*/ 0 h 294307"/>
                  <a:gd name="connsiteX1" fmla="*/ 2067560 w 7068820"/>
                  <a:gd name="connsiteY1" fmla="*/ 5080 h 294307"/>
                  <a:gd name="connsiteX2" fmla="*/ 2494280 w 7068820"/>
                  <a:gd name="connsiteY2" fmla="*/ 5080 h 294307"/>
                  <a:gd name="connsiteX3" fmla="*/ 4566920 w 7068820"/>
                  <a:gd name="connsiteY3" fmla="*/ 5080 h 294307"/>
                  <a:gd name="connsiteX4" fmla="*/ 4566920 w 7068820"/>
                  <a:gd name="connsiteY4" fmla="*/ 0 h 294307"/>
                  <a:gd name="connsiteX5" fmla="*/ 4988560 w 7068820"/>
                  <a:gd name="connsiteY5" fmla="*/ 147320 h 294307"/>
                  <a:gd name="connsiteX6" fmla="*/ 7061200 w 7068820"/>
                  <a:gd name="connsiteY6" fmla="*/ 165100 h 294307"/>
                  <a:gd name="connsiteX7" fmla="*/ 7068820 w 7068820"/>
                  <a:gd name="connsiteY7" fmla="*/ 287020 h 294307"/>
                  <a:gd name="connsiteX8" fmla="*/ 4983480 w 7068820"/>
                  <a:gd name="connsiteY8" fmla="*/ 269240 h 294307"/>
                  <a:gd name="connsiteX9" fmla="*/ 4569460 w 7068820"/>
                  <a:gd name="connsiteY9" fmla="*/ 132080 h 294307"/>
                  <a:gd name="connsiteX10" fmla="*/ 2496820 w 7068820"/>
                  <a:gd name="connsiteY10" fmla="*/ 124460 h 294307"/>
                  <a:gd name="connsiteX11" fmla="*/ 2067560 w 7068820"/>
                  <a:gd name="connsiteY11" fmla="*/ 116840 h 294307"/>
                  <a:gd name="connsiteX12" fmla="*/ 0 w 7068820"/>
                  <a:gd name="connsiteY12" fmla="*/ 114300 h 294307"/>
                  <a:gd name="connsiteX13" fmla="*/ 2540 w 7068820"/>
                  <a:gd name="connsiteY13" fmla="*/ 0 h 294307"/>
                  <a:gd name="connsiteX0" fmla="*/ 2540 w 7063740"/>
                  <a:gd name="connsiteY0" fmla="*/ 0 h 282714"/>
                  <a:gd name="connsiteX1" fmla="*/ 2067560 w 7063740"/>
                  <a:gd name="connsiteY1" fmla="*/ 5080 h 282714"/>
                  <a:gd name="connsiteX2" fmla="*/ 2494280 w 7063740"/>
                  <a:gd name="connsiteY2" fmla="*/ 5080 h 282714"/>
                  <a:gd name="connsiteX3" fmla="*/ 4566920 w 7063740"/>
                  <a:gd name="connsiteY3" fmla="*/ 5080 h 282714"/>
                  <a:gd name="connsiteX4" fmla="*/ 4566920 w 7063740"/>
                  <a:gd name="connsiteY4" fmla="*/ 0 h 282714"/>
                  <a:gd name="connsiteX5" fmla="*/ 4988560 w 7063740"/>
                  <a:gd name="connsiteY5" fmla="*/ 147320 h 282714"/>
                  <a:gd name="connsiteX6" fmla="*/ 7061200 w 7063740"/>
                  <a:gd name="connsiteY6" fmla="*/ 165100 h 282714"/>
                  <a:gd name="connsiteX7" fmla="*/ 7063740 w 7063740"/>
                  <a:gd name="connsiteY7" fmla="*/ 271780 h 282714"/>
                  <a:gd name="connsiteX8" fmla="*/ 4983480 w 7063740"/>
                  <a:gd name="connsiteY8" fmla="*/ 269240 h 282714"/>
                  <a:gd name="connsiteX9" fmla="*/ 4569460 w 7063740"/>
                  <a:gd name="connsiteY9" fmla="*/ 132080 h 282714"/>
                  <a:gd name="connsiteX10" fmla="*/ 2496820 w 7063740"/>
                  <a:gd name="connsiteY10" fmla="*/ 124460 h 282714"/>
                  <a:gd name="connsiteX11" fmla="*/ 2067560 w 7063740"/>
                  <a:gd name="connsiteY11" fmla="*/ 116840 h 282714"/>
                  <a:gd name="connsiteX12" fmla="*/ 0 w 7063740"/>
                  <a:gd name="connsiteY12" fmla="*/ 114300 h 282714"/>
                  <a:gd name="connsiteX13" fmla="*/ 2540 w 7063740"/>
                  <a:gd name="connsiteY13" fmla="*/ 0 h 282714"/>
                  <a:gd name="connsiteX0" fmla="*/ 2540 w 7063740"/>
                  <a:gd name="connsiteY0" fmla="*/ 0 h 279067"/>
                  <a:gd name="connsiteX1" fmla="*/ 2067560 w 7063740"/>
                  <a:gd name="connsiteY1" fmla="*/ 5080 h 279067"/>
                  <a:gd name="connsiteX2" fmla="*/ 2494280 w 7063740"/>
                  <a:gd name="connsiteY2" fmla="*/ 5080 h 279067"/>
                  <a:gd name="connsiteX3" fmla="*/ 4566920 w 7063740"/>
                  <a:gd name="connsiteY3" fmla="*/ 5080 h 279067"/>
                  <a:gd name="connsiteX4" fmla="*/ 4566920 w 7063740"/>
                  <a:gd name="connsiteY4" fmla="*/ 0 h 279067"/>
                  <a:gd name="connsiteX5" fmla="*/ 4988560 w 7063740"/>
                  <a:gd name="connsiteY5" fmla="*/ 147320 h 279067"/>
                  <a:gd name="connsiteX6" fmla="*/ 7061200 w 7063740"/>
                  <a:gd name="connsiteY6" fmla="*/ 165100 h 279067"/>
                  <a:gd name="connsiteX7" fmla="*/ 7063740 w 7063740"/>
                  <a:gd name="connsiteY7" fmla="*/ 271780 h 279067"/>
                  <a:gd name="connsiteX8" fmla="*/ 4983480 w 7063740"/>
                  <a:gd name="connsiteY8" fmla="*/ 254000 h 279067"/>
                  <a:gd name="connsiteX9" fmla="*/ 4569460 w 7063740"/>
                  <a:gd name="connsiteY9" fmla="*/ 132080 h 279067"/>
                  <a:gd name="connsiteX10" fmla="*/ 2496820 w 7063740"/>
                  <a:gd name="connsiteY10" fmla="*/ 124460 h 279067"/>
                  <a:gd name="connsiteX11" fmla="*/ 2067560 w 7063740"/>
                  <a:gd name="connsiteY11" fmla="*/ 116840 h 279067"/>
                  <a:gd name="connsiteX12" fmla="*/ 0 w 7063740"/>
                  <a:gd name="connsiteY12" fmla="*/ 114300 h 279067"/>
                  <a:gd name="connsiteX13" fmla="*/ 2540 w 7063740"/>
                  <a:gd name="connsiteY13" fmla="*/ 0 h 279067"/>
                  <a:gd name="connsiteX0" fmla="*/ 2540 w 7063740"/>
                  <a:gd name="connsiteY0" fmla="*/ 0 h 279067"/>
                  <a:gd name="connsiteX1" fmla="*/ 2067560 w 7063740"/>
                  <a:gd name="connsiteY1" fmla="*/ 5080 h 279067"/>
                  <a:gd name="connsiteX2" fmla="*/ 2494280 w 7063740"/>
                  <a:gd name="connsiteY2" fmla="*/ 5080 h 279067"/>
                  <a:gd name="connsiteX3" fmla="*/ 4566920 w 7063740"/>
                  <a:gd name="connsiteY3" fmla="*/ 5080 h 279067"/>
                  <a:gd name="connsiteX4" fmla="*/ 4566920 w 7063740"/>
                  <a:gd name="connsiteY4" fmla="*/ 0 h 279067"/>
                  <a:gd name="connsiteX5" fmla="*/ 4988560 w 7063740"/>
                  <a:gd name="connsiteY5" fmla="*/ 147320 h 279067"/>
                  <a:gd name="connsiteX6" fmla="*/ 7061200 w 7063740"/>
                  <a:gd name="connsiteY6" fmla="*/ 157480 h 279067"/>
                  <a:gd name="connsiteX7" fmla="*/ 7063740 w 7063740"/>
                  <a:gd name="connsiteY7" fmla="*/ 271780 h 279067"/>
                  <a:gd name="connsiteX8" fmla="*/ 4983480 w 7063740"/>
                  <a:gd name="connsiteY8" fmla="*/ 254000 h 279067"/>
                  <a:gd name="connsiteX9" fmla="*/ 4569460 w 7063740"/>
                  <a:gd name="connsiteY9" fmla="*/ 132080 h 279067"/>
                  <a:gd name="connsiteX10" fmla="*/ 2496820 w 7063740"/>
                  <a:gd name="connsiteY10" fmla="*/ 124460 h 279067"/>
                  <a:gd name="connsiteX11" fmla="*/ 2067560 w 7063740"/>
                  <a:gd name="connsiteY11" fmla="*/ 116840 h 279067"/>
                  <a:gd name="connsiteX12" fmla="*/ 0 w 7063740"/>
                  <a:gd name="connsiteY12" fmla="*/ 114300 h 279067"/>
                  <a:gd name="connsiteX13" fmla="*/ 2540 w 7063740"/>
                  <a:gd name="connsiteY13" fmla="*/ 0 h 279067"/>
                  <a:gd name="connsiteX0" fmla="*/ 113 w 7061313"/>
                  <a:gd name="connsiteY0" fmla="*/ 0 h 279067"/>
                  <a:gd name="connsiteX1" fmla="*/ 2065133 w 7061313"/>
                  <a:gd name="connsiteY1" fmla="*/ 5080 h 279067"/>
                  <a:gd name="connsiteX2" fmla="*/ 2491853 w 7061313"/>
                  <a:gd name="connsiteY2" fmla="*/ 5080 h 279067"/>
                  <a:gd name="connsiteX3" fmla="*/ 4564493 w 7061313"/>
                  <a:gd name="connsiteY3" fmla="*/ 5080 h 279067"/>
                  <a:gd name="connsiteX4" fmla="*/ 4564493 w 7061313"/>
                  <a:gd name="connsiteY4" fmla="*/ 0 h 279067"/>
                  <a:gd name="connsiteX5" fmla="*/ 4986133 w 7061313"/>
                  <a:gd name="connsiteY5" fmla="*/ 147320 h 279067"/>
                  <a:gd name="connsiteX6" fmla="*/ 7058773 w 7061313"/>
                  <a:gd name="connsiteY6" fmla="*/ 157480 h 279067"/>
                  <a:gd name="connsiteX7" fmla="*/ 7061313 w 7061313"/>
                  <a:gd name="connsiteY7" fmla="*/ 271780 h 279067"/>
                  <a:gd name="connsiteX8" fmla="*/ 4981053 w 7061313"/>
                  <a:gd name="connsiteY8" fmla="*/ 254000 h 279067"/>
                  <a:gd name="connsiteX9" fmla="*/ 4567033 w 7061313"/>
                  <a:gd name="connsiteY9" fmla="*/ 132080 h 279067"/>
                  <a:gd name="connsiteX10" fmla="*/ 2494393 w 7061313"/>
                  <a:gd name="connsiteY10" fmla="*/ 124460 h 279067"/>
                  <a:gd name="connsiteX11" fmla="*/ 2065133 w 7061313"/>
                  <a:gd name="connsiteY11" fmla="*/ 116840 h 279067"/>
                  <a:gd name="connsiteX12" fmla="*/ 2653 w 7061313"/>
                  <a:gd name="connsiteY12" fmla="*/ 78740 h 279067"/>
                  <a:gd name="connsiteX13" fmla="*/ 113 w 7061313"/>
                  <a:gd name="connsiteY13" fmla="*/ 0 h 279067"/>
                  <a:gd name="connsiteX0" fmla="*/ 113 w 7061313"/>
                  <a:gd name="connsiteY0" fmla="*/ 0 h 279067"/>
                  <a:gd name="connsiteX1" fmla="*/ 2065133 w 7061313"/>
                  <a:gd name="connsiteY1" fmla="*/ 5080 h 279067"/>
                  <a:gd name="connsiteX2" fmla="*/ 2491853 w 7061313"/>
                  <a:gd name="connsiteY2" fmla="*/ 5080 h 279067"/>
                  <a:gd name="connsiteX3" fmla="*/ 4564493 w 7061313"/>
                  <a:gd name="connsiteY3" fmla="*/ 5080 h 279067"/>
                  <a:gd name="connsiteX4" fmla="*/ 4564493 w 7061313"/>
                  <a:gd name="connsiteY4" fmla="*/ 0 h 279067"/>
                  <a:gd name="connsiteX5" fmla="*/ 4986133 w 7061313"/>
                  <a:gd name="connsiteY5" fmla="*/ 147320 h 279067"/>
                  <a:gd name="connsiteX6" fmla="*/ 7058773 w 7061313"/>
                  <a:gd name="connsiteY6" fmla="*/ 157480 h 279067"/>
                  <a:gd name="connsiteX7" fmla="*/ 7061313 w 7061313"/>
                  <a:gd name="connsiteY7" fmla="*/ 271780 h 279067"/>
                  <a:gd name="connsiteX8" fmla="*/ 4981053 w 7061313"/>
                  <a:gd name="connsiteY8" fmla="*/ 254000 h 279067"/>
                  <a:gd name="connsiteX9" fmla="*/ 4567033 w 7061313"/>
                  <a:gd name="connsiteY9" fmla="*/ 132080 h 279067"/>
                  <a:gd name="connsiteX10" fmla="*/ 2494393 w 7061313"/>
                  <a:gd name="connsiteY10" fmla="*/ 124460 h 279067"/>
                  <a:gd name="connsiteX11" fmla="*/ 2072753 w 7061313"/>
                  <a:gd name="connsiteY11" fmla="*/ 83820 h 279067"/>
                  <a:gd name="connsiteX12" fmla="*/ 2653 w 7061313"/>
                  <a:gd name="connsiteY12" fmla="*/ 78740 h 279067"/>
                  <a:gd name="connsiteX13" fmla="*/ 113 w 7061313"/>
                  <a:gd name="connsiteY13" fmla="*/ 0 h 279067"/>
                  <a:gd name="connsiteX0" fmla="*/ 113 w 7061313"/>
                  <a:gd name="connsiteY0" fmla="*/ 12700 h 291767"/>
                  <a:gd name="connsiteX1" fmla="*/ 2070213 w 7061313"/>
                  <a:gd name="connsiteY1" fmla="*/ 0 h 291767"/>
                  <a:gd name="connsiteX2" fmla="*/ 2491853 w 7061313"/>
                  <a:gd name="connsiteY2" fmla="*/ 17780 h 291767"/>
                  <a:gd name="connsiteX3" fmla="*/ 4564493 w 7061313"/>
                  <a:gd name="connsiteY3" fmla="*/ 17780 h 291767"/>
                  <a:gd name="connsiteX4" fmla="*/ 4564493 w 7061313"/>
                  <a:gd name="connsiteY4" fmla="*/ 12700 h 291767"/>
                  <a:gd name="connsiteX5" fmla="*/ 4986133 w 7061313"/>
                  <a:gd name="connsiteY5" fmla="*/ 160020 h 291767"/>
                  <a:gd name="connsiteX6" fmla="*/ 7058773 w 7061313"/>
                  <a:gd name="connsiteY6" fmla="*/ 170180 h 291767"/>
                  <a:gd name="connsiteX7" fmla="*/ 7061313 w 7061313"/>
                  <a:gd name="connsiteY7" fmla="*/ 284480 h 291767"/>
                  <a:gd name="connsiteX8" fmla="*/ 4981053 w 7061313"/>
                  <a:gd name="connsiteY8" fmla="*/ 266700 h 291767"/>
                  <a:gd name="connsiteX9" fmla="*/ 4567033 w 7061313"/>
                  <a:gd name="connsiteY9" fmla="*/ 144780 h 291767"/>
                  <a:gd name="connsiteX10" fmla="*/ 2494393 w 7061313"/>
                  <a:gd name="connsiteY10" fmla="*/ 137160 h 291767"/>
                  <a:gd name="connsiteX11" fmla="*/ 2072753 w 7061313"/>
                  <a:gd name="connsiteY11" fmla="*/ 96520 h 291767"/>
                  <a:gd name="connsiteX12" fmla="*/ 2653 w 7061313"/>
                  <a:gd name="connsiteY12" fmla="*/ 91440 h 291767"/>
                  <a:gd name="connsiteX13" fmla="*/ 113 w 7061313"/>
                  <a:gd name="connsiteY13" fmla="*/ 12700 h 291767"/>
                  <a:gd name="connsiteX0" fmla="*/ 7620 w 7068820"/>
                  <a:gd name="connsiteY0" fmla="*/ 12700 h 291767"/>
                  <a:gd name="connsiteX1" fmla="*/ 2077720 w 7068820"/>
                  <a:gd name="connsiteY1" fmla="*/ 0 h 291767"/>
                  <a:gd name="connsiteX2" fmla="*/ 2499360 w 7068820"/>
                  <a:gd name="connsiteY2" fmla="*/ 17780 h 291767"/>
                  <a:gd name="connsiteX3" fmla="*/ 4572000 w 7068820"/>
                  <a:gd name="connsiteY3" fmla="*/ 17780 h 291767"/>
                  <a:gd name="connsiteX4" fmla="*/ 4572000 w 7068820"/>
                  <a:gd name="connsiteY4" fmla="*/ 12700 h 291767"/>
                  <a:gd name="connsiteX5" fmla="*/ 4993640 w 7068820"/>
                  <a:gd name="connsiteY5" fmla="*/ 160020 h 291767"/>
                  <a:gd name="connsiteX6" fmla="*/ 7066280 w 7068820"/>
                  <a:gd name="connsiteY6" fmla="*/ 170180 h 291767"/>
                  <a:gd name="connsiteX7" fmla="*/ 7068820 w 7068820"/>
                  <a:gd name="connsiteY7" fmla="*/ 284480 h 291767"/>
                  <a:gd name="connsiteX8" fmla="*/ 4988560 w 7068820"/>
                  <a:gd name="connsiteY8" fmla="*/ 266700 h 291767"/>
                  <a:gd name="connsiteX9" fmla="*/ 4574540 w 7068820"/>
                  <a:gd name="connsiteY9" fmla="*/ 144780 h 291767"/>
                  <a:gd name="connsiteX10" fmla="*/ 2501900 w 7068820"/>
                  <a:gd name="connsiteY10" fmla="*/ 137160 h 291767"/>
                  <a:gd name="connsiteX11" fmla="*/ 2080260 w 7068820"/>
                  <a:gd name="connsiteY11" fmla="*/ 96520 h 291767"/>
                  <a:gd name="connsiteX12" fmla="*/ 0 w 7068820"/>
                  <a:gd name="connsiteY12" fmla="*/ 93980 h 291767"/>
                  <a:gd name="connsiteX13" fmla="*/ 7620 w 7068820"/>
                  <a:gd name="connsiteY13" fmla="*/ 12700 h 291767"/>
                  <a:gd name="connsiteX0" fmla="*/ 73 w 7073973"/>
                  <a:gd name="connsiteY0" fmla="*/ 2540 h 291767"/>
                  <a:gd name="connsiteX1" fmla="*/ 2082873 w 7073973"/>
                  <a:gd name="connsiteY1" fmla="*/ 0 h 291767"/>
                  <a:gd name="connsiteX2" fmla="*/ 2504513 w 7073973"/>
                  <a:gd name="connsiteY2" fmla="*/ 17780 h 291767"/>
                  <a:gd name="connsiteX3" fmla="*/ 4577153 w 7073973"/>
                  <a:gd name="connsiteY3" fmla="*/ 17780 h 291767"/>
                  <a:gd name="connsiteX4" fmla="*/ 4577153 w 7073973"/>
                  <a:gd name="connsiteY4" fmla="*/ 12700 h 291767"/>
                  <a:gd name="connsiteX5" fmla="*/ 4998793 w 7073973"/>
                  <a:gd name="connsiteY5" fmla="*/ 160020 h 291767"/>
                  <a:gd name="connsiteX6" fmla="*/ 7071433 w 7073973"/>
                  <a:gd name="connsiteY6" fmla="*/ 170180 h 291767"/>
                  <a:gd name="connsiteX7" fmla="*/ 7073973 w 7073973"/>
                  <a:gd name="connsiteY7" fmla="*/ 284480 h 291767"/>
                  <a:gd name="connsiteX8" fmla="*/ 4993713 w 7073973"/>
                  <a:gd name="connsiteY8" fmla="*/ 266700 h 291767"/>
                  <a:gd name="connsiteX9" fmla="*/ 4579693 w 7073973"/>
                  <a:gd name="connsiteY9" fmla="*/ 144780 h 291767"/>
                  <a:gd name="connsiteX10" fmla="*/ 2507053 w 7073973"/>
                  <a:gd name="connsiteY10" fmla="*/ 137160 h 291767"/>
                  <a:gd name="connsiteX11" fmla="*/ 2085413 w 7073973"/>
                  <a:gd name="connsiteY11" fmla="*/ 96520 h 291767"/>
                  <a:gd name="connsiteX12" fmla="*/ 5153 w 7073973"/>
                  <a:gd name="connsiteY12" fmla="*/ 93980 h 291767"/>
                  <a:gd name="connsiteX13" fmla="*/ 73 w 7073973"/>
                  <a:gd name="connsiteY13" fmla="*/ 2540 h 291767"/>
                  <a:gd name="connsiteX0" fmla="*/ 73 w 7073973"/>
                  <a:gd name="connsiteY0" fmla="*/ 12700 h 301927"/>
                  <a:gd name="connsiteX1" fmla="*/ 2080333 w 7073973"/>
                  <a:gd name="connsiteY1" fmla="*/ 0 h 301927"/>
                  <a:gd name="connsiteX2" fmla="*/ 2504513 w 7073973"/>
                  <a:gd name="connsiteY2" fmla="*/ 27940 h 301927"/>
                  <a:gd name="connsiteX3" fmla="*/ 4577153 w 7073973"/>
                  <a:gd name="connsiteY3" fmla="*/ 27940 h 301927"/>
                  <a:gd name="connsiteX4" fmla="*/ 4577153 w 7073973"/>
                  <a:gd name="connsiteY4" fmla="*/ 22860 h 301927"/>
                  <a:gd name="connsiteX5" fmla="*/ 4998793 w 7073973"/>
                  <a:gd name="connsiteY5" fmla="*/ 170180 h 301927"/>
                  <a:gd name="connsiteX6" fmla="*/ 7071433 w 7073973"/>
                  <a:gd name="connsiteY6" fmla="*/ 180340 h 301927"/>
                  <a:gd name="connsiteX7" fmla="*/ 7073973 w 7073973"/>
                  <a:gd name="connsiteY7" fmla="*/ 294640 h 301927"/>
                  <a:gd name="connsiteX8" fmla="*/ 4993713 w 7073973"/>
                  <a:gd name="connsiteY8" fmla="*/ 276860 h 301927"/>
                  <a:gd name="connsiteX9" fmla="*/ 4579693 w 7073973"/>
                  <a:gd name="connsiteY9" fmla="*/ 154940 h 301927"/>
                  <a:gd name="connsiteX10" fmla="*/ 2507053 w 7073973"/>
                  <a:gd name="connsiteY10" fmla="*/ 147320 h 301927"/>
                  <a:gd name="connsiteX11" fmla="*/ 2085413 w 7073973"/>
                  <a:gd name="connsiteY11" fmla="*/ 106680 h 301927"/>
                  <a:gd name="connsiteX12" fmla="*/ 5153 w 7073973"/>
                  <a:gd name="connsiteY12" fmla="*/ 104140 h 301927"/>
                  <a:gd name="connsiteX13" fmla="*/ 73 w 7073973"/>
                  <a:gd name="connsiteY13" fmla="*/ 12700 h 301927"/>
                  <a:gd name="connsiteX0" fmla="*/ 73 w 7073973"/>
                  <a:gd name="connsiteY0" fmla="*/ 12700 h 301927"/>
                  <a:gd name="connsiteX1" fmla="*/ 2080333 w 7073973"/>
                  <a:gd name="connsiteY1" fmla="*/ 0 h 301927"/>
                  <a:gd name="connsiteX2" fmla="*/ 2504513 w 7073973"/>
                  <a:gd name="connsiteY2" fmla="*/ 27940 h 301927"/>
                  <a:gd name="connsiteX3" fmla="*/ 4577153 w 7073973"/>
                  <a:gd name="connsiteY3" fmla="*/ 27940 h 301927"/>
                  <a:gd name="connsiteX4" fmla="*/ 4577153 w 7073973"/>
                  <a:gd name="connsiteY4" fmla="*/ 22860 h 301927"/>
                  <a:gd name="connsiteX5" fmla="*/ 4998793 w 7073973"/>
                  <a:gd name="connsiteY5" fmla="*/ 170180 h 301927"/>
                  <a:gd name="connsiteX6" fmla="*/ 7071433 w 7073973"/>
                  <a:gd name="connsiteY6" fmla="*/ 180340 h 301927"/>
                  <a:gd name="connsiteX7" fmla="*/ 7073973 w 7073973"/>
                  <a:gd name="connsiteY7" fmla="*/ 294640 h 301927"/>
                  <a:gd name="connsiteX8" fmla="*/ 4993713 w 7073973"/>
                  <a:gd name="connsiteY8" fmla="*/ 276860 h 301927"/>
                  <a:gd name="connsiteX9" fmla="*/ 4579693 w 7073973"/>
                  <a:gd name="connsiteY9" fmla="*/ 154940 h 301927"/>
                  <a:gd name="connsiteX10" fmla="*/ 2507053 w 7073973"/>
                  <a:gd name="connsiteY10" fmla="*/ 147320 h 301927"/>
                  <a:gd name="connsiteX11" fmla="*/ 2085413 w 7073973"/>
                  <a:gd name="connsiteY11" fmla="*/ 106680 h 301927"/>
                  <a:gd name="connsiteX12" fmla="*/ 5153 w 7073973"/>
                  <a:gd name="connsiteY12" fmla="*/ 104140 h 301927"/>
                  <a:gd name="connsiteX13" fmla="*/ 73 w 7073973"/>
                  <a:gd name="connsiteY13" fmla="*/ 12700 h 301927"/>
                  <a:gd name="connsiteX0" fmla="*/ 73 w 7073973"/>
                  <a:gd name="connsiteY0" fmla="*/ 12700 h 301927"/>
                  <a:gd name="connsiteX1" fmla="*/ 2080333 w 7073973"/>
                  <a:gd name="connsiteY1" fmla="*/ 0 h 301927"/>
                  <a:gd name="connsiteX2" fmla="*/ 2504513 w 7073973"/>
                  <a:gd name="connsiteY2" fmla="*/ 27940 h 301927"/>
                  <a:gd name="connsiteX3" fmla="*/ 4577153 w 7073973"/>
                  <a:gd name="connsiteY3" fmla="*/ 27940 h 301927"/>
                  <a:gd name="connsiteX4" fmla="*/ 4577153 w 7073973"/>
                  <a:gd name="connsiteY4" fmla="*/ 22860 h 301927"/>
                  <a:gd name="connsiteX5" fmla="*/ 4998793 w 7073973"/>
                  <a:gd name="connsiteY5" fmla="*/ 170180 h 301927"/>
                  <a:gd name="connsiteX6" fmla="*/ 7071433 w 7073973"/>
                  <a:gd name="connsiteY6" fmla="*/ 180340 h 301927"/>
                  <a:gd name="connsiteX7" fmla="*/ 7073973 w 7073973"/>
                  <a:gd name="connsiteY7" fmla="*/ 294640 h 301927"/>
                  <a:gd name="connsiteX8" fmla="*/ 4993713 w 7073973"/>
                  <a:gd name="connsiteY8" fmla="*/ 276860 h 301927"/>
                  <a:gd name="connsiteX9" fmla="*/ 4579693 w 7073973"/>
                  <a:gd name="connsiteY9" fmla="*/ 154940 h 301927"/>
                  <a:gd name="connsiteX10" fmla="*/ 2507053 w 7073973"/>
                  <a:gd name="connsiteY10" fmla="*/ 147320 h 301927"/>
                  <a:gd name="connsiteX11" fmla="*/ 2085413 w 7073973"/>
                  <a:gd name="connsiteY11" fmla="*/ 106680 h 301927"/>
                  <a:gd name="connsiteX12" fmla="*/ 5153 w 7073973"/>
                  <a:gd name="connsiteY12" fmla="*/ 104140 h 301927"/>
                  <a:gd name="connsiteX13" fmla="*/ 73 w 7073973"/>
                  <a:gd name="connsiteY13" fmla="*/ 12700 h 301927"/>
                  <a:gd name="connsiteX0" fmla="*/ 73 w 7073973"/>
                  <a:gd name="connsiteY0" fmla="*/ 12700 h 301927"/>
                  <a:gd name="connsiteX1" fmla="*/ 2080333 w 7073973"/>
                  <a:gd name="connsiteY1" fmla="*/ 0 h 301927"/>
                  <a:gd name="connsiteX2" fmla="*/ 2504513 w 7073973"/>
                  <a:gd name="connsiteY2" fmla="*/ 45720 h 301927"/>
                  <a:gd name="connsiteX3" fmla="*/ 4577153 w 7073973"/>
                  <a:gd name="connsiteY3" fmla="*/ 27940 h 301927"/>
                  <a:gd name="connsiteX4" fmla="*/ 4577153 w 7073973"/>
                  <a:gd name="connsiteY4" fmla="*/ 22860 h 301927"/>
                  <a:gd name="connsiteX5" fmla="*/ 4998793 w 7073973"/>
                  <a:gd name="connsiteY5" fmla="*/ 170180 h 301927"/>
                  <a:gd name="connsiteX6" fmla="*/ 7071433 w 7073973"/>
                  <a:gd name="connsiteY6" fmla="*/ 180340 h 301927"/>
                  <a:gd name="connsiteX7" fmla="*/ 7073973 w 7073973"/>
                  <a:gd name="connsiteY7" fmla="*/ 294640 h 301927"/>
                  <a:gd name="connsiteX8" fmla="*/ 4993713 w 7073973"/>
                  <a:gd name="connsiteY8" fmla="*/ 276860 h 301927"/>
                  <a:gd name="connsiteX9" fmla="*/ 4579693 w 7073973"/>
                  <a:gd name="connsiteY9" fmla="*/ 154940 h 301927"/>
                  <a:gd name="connsiteX10" fmla="*/ 2507053 w 7073973"/>
                  <a:gd name="connsiteY10" fmla="*/ 147320 h 301927"/>
                  <a:gd name="connsiteX11" fmla="*/ 2085413 w 7073973"/>
                  <a:gd name="connsiteY11" fmla="*/ 106680 h 301927"/>
                  <a:gd name="connsiteX12" fmla="*/ 5153 w 7073973"/>
                  <a:gd name="connsiteY12" fmla="*/ 104140 h 301927"/>
                  <a:gd name="connsiteX13" fmla="*/ 73 w 7073973"/>
                  <a:gd name="connsiteY13" fmla="*/ 12700 h 301927"/>
                  <a:gd name="connsiteX0" fmla="*/ 73 w 7073973"/>
                  <a:gd name="connsiteY0" fmla="*/ 12700 h 301927"/>
                  <a:gd name="connsiteX1" fmla="*/ 2080333 w 7073973"/>
                  <a:gd name="connsiteY1" fmla="*/ 0 h 301927"/>
                  <a:gd name="connsiteX2" fmla="*/ 2504513 w 7073973"/>
                  <a:gd name="connsiteY2" fmla="*/ 45720 h 301927"/>
                  <a:gd name="connsiteX3" fmla="*/ 4577153 w 7073973"/>
                  <a:gd name="connsiteY3" fmla="*/ 27940 h 301927"/>
                  <a:gd name="connsiteX4" fmla="*/ 4998793 w 7073973"/>
                  <a:gd name="connsiteY4" fmla="*/ 170180 h 301927"/>
                  <a:gd name="connsiteX5" fmla="*/ 7071433 w 7073973"/>
                  <a:gd name="connsiteY5" fmla="*/ 180340 h 301927"/>
                  <a:gd name="connsiteX6" fmla="*/ 7073973 w 7073973"/>
                  <a:gd name="connsiteY6" fmla="*/ 294640 h 301927"/>
                  <a:gd name="connsiteX7" fmla="*/ 4993713 w 7073973"/>
                  <a:gd name="connsiteY7" fmla="*/ 276860 h 301927"/>
                  <a:gd name="connsiteX8" fmla="*/ 4579693 w 7073973"/>
                  <a:gd name="connsiteY8" fmla="*/ 154940 h 301927"/>
                  <a:gd name="connsiteX9" fmla="*/ 2507053 w 7073973"/>
                  <a:gd name="connsiteY9" fmla="*/ 147320 h 301927"/>
                  <a:gd name="connsiteX10" fmla="*/ 2085413 w 7073973"/>
                  <a:gd name="connsiteY10" fmla="*/ 106680 h 301927"/>
                  <a:gd name="connsiteX11" fmla="*/ 5153 w 7073973"/>
                  <a:gd name="connsiteY11" fmla="*/ 104140 h 301927"/>
                  <a:gd name="connsiteX12" fmla="*/ 73 w 7073973"/>
                  <a:gd name="connsiteY12" fmla="*/ 12700 h 301927"/>
                  <a:gd name="connsiteX0" fmla="*/ 73 w 7073973"/>
                  <a:gd name="connsiteY0" fmla="*/ 12700 h 301927"/>
                  <a:gd name="connsiteX1" fmla="*/ 2080333 w 7073973"/>
                  <a:gd name="connsiteY1" fmla="*/ 0 h 301927"/>
                  <a:gd name="connsiteX2" fmla="*/ 2504513 w 7073973"/>
                  <a:gd name="connsiteY2" fmla="*/ 45720 h 301927"/>
                  <a:gd name="connsiteX3" fmla="*/ 4577153 w 7073973"/>
                  <a:gd name="connsiteY3" fmla="*/ 43180 h 301927"/>
                  <a:gd name="connsiteX4" fmla="*/ 4998793 w 7073973"/>
                  <a:gd name="connsiteY4" fmla="*/ 170180 h 301927"/>
                  <a:gd name="connsiteX5" fmla="*/ 7071433 w 7073973"/>
                  <a:gd name="connsiteY5" fmla="*/ 180340 h 301927"/>
                  <a:gd name="connsiteX6" fmla="*/ 7073973 w 7073973"/>
                  <a:gd name="connsiteY6" fmla="*/ 294640 h 301927"/>
                  <a:gd name="connsiteX7" fmla="*/ 4993713 w 7073973"/>
                  <a:gd name="connsiteY7" fmla="*/ 276860 h 301927"/>
                  <a:gd name="connsiteX8" fmla="*/ 4579693 w 7073973"/>
                  <a:gd name="connsiteY8" fmla="*/ 154940 h 301927"/>
                  <a:gd name="connsiteX9" fmla="*/ 2507053 w 7073973"/>
                  <a:gd name="connsiteY9" fmla="*/ 147320 h 301927"/>
                  <a:gd name="connsiteX10" fmla="*/ 2085413 w 7073973"/>
                  <a:gd name="connsiteY10" fmla="*/ 106680 h 301927"/>
                  <a:gd name="connsiteX11" fmla="*/ 5153 w 7073973"/>
                  <a:gd name="connsiteY11" fmla="*/ 104140 h 301927"/>
                  <a:gd name="connsiteX12" fmla="*/ 73 w 7073973"/>
                  <a:gd name="connsiteY12" fmla="*/ 12700 h 301927"/>
                  <a:gd name="connsiteX0" fmla="*/ 73 w 7073973"/>
                  <a:gd name="connsiteY0" fmla="*/ 12700 h 301927"/>
                  <a:gd name="connsiteX1" fmla="*/ 2080333 w 7073973"/>
                  <a:gd name="connsiteY1" fmla="*/ 0 h 301927"/>
                  <a:gd name="connsiteX2" fmla="*/ 2504513 w 7073973"/>
                  <a:gd name="connsiteY2" fmla="*/ 45720 h 301927"/>
                  <a:gd name="connsiteX3" fmla="*/ 4577153 w 7073973"/>
                  <a:gd name="connsiteY3" fmla="*/ 43180 h 301927"/>
                  <a:gd name="connsiteX4" fmla="*/ 4998793 w 7073973"/>
                  <a:gd name="connsiteY4" fmla="*/ 170180 h 301927"/>
                  <a:gd name="connsiteX5" fmla="*/ 7071433 w 7073973"/>
                  <a:gd name="connsiteY5" fmla="*/ 180340 h 301927"/>
                  <a:gd name="connsiteX6" fmla="*/ 7073973 w 7073973"/>
                  <a:gd name="connsiteY6" fmla="*/ 294640 h 301927"/>
                  <a:gd name="connsiteX7" fmla="*/ 4993713 w 7073973"/>
                  <a:gd name="connsiteY7" fmla="*/ 276860 h 301927"/>
                  <a:gd name="connsiteX8" fmla="*/ 4579693 w 7073973"/>
                  <a:gd name="connsiteY8" fmla="*/ 154940 h 301927"/>
                  <a:gd name="connsiteX9" fmla="*/ 2507053 w 7073973"/>
                  <a:gd name="connsiteY9" fmla="*/ 147320 h 301927"/>
                  <a:gd name="connsiteX10" fmla="*/ 2085413 w 7073973"/>
                  <a:gd name="connsiteY10" fmla="*/ 106680 h 301927"/>
                  <a:gd name="connsiteX11" fmla="*/ 5153 w 7073973"/>
                  <a:gd name="connsiteY11" fmla="*/ 104140 h 301927"/>
                  <a:gd name="connsiteX12" fmla="*/ 73 w 7073973"/>
                  <a:gd name="connsiteY12" fmla="*/ 12700 h 301927"/>
                  <a:gd name="connsiteX0" fmla="*/ 73 w 7073973"/>
                  <a:gd name="connsiteY0" fmla="*/ 12700 h 301927"/>
                  <a:gd name="connsiteX1" fmla="*/ 2080333 w 7073973"/>
                  <a:gd name="connsiteY1" fmla="*/ 0 h 301927"/>
                  <a:gd name="connsiteX2" fmla="*/ 2504513 w 7073973"/>
                  <a:gd name="connsiteY2" fmla="*/ 45720 h 301927"/>
                  <a:gd name="connsiteX3" fmla="*/ 4577153 w 7073973"/>
                  <a:gd name="connsiteY3" fmla="*/ 43180 h 301927"/>
                  <a:gd name="connsiteX4" fmla="*/ 4998793 w 7073973"/>
                  <a:gd name="connsiteY4" fmla="*/ 170180 h 301927"/>
                  <a:gd name="connsiteX5" fmla="*/ 7071433 w 7073973"/>
                  <a:gd name="connsiteY5" fmla="*/ 180340 h 301927"/>
                  <a:gd name="connsiteX6" fmla="*/ 7073973 w 7073973"/>
                  <a:gd name="connsiteY6" fmla="*/ 294640 h 301927"/>
                  <a:gd name="connsiteX7" fmla="*/ 4993713 w 7073973"/>
                  <a:gd name="connsiteY7" fmla="*/ 276860 h 301927"/>
                  <a:gd name="connsiteX8" fmla="*/ 4579693 w 7073973"/>
                  <a:gd name="connsiteY8" fmla="*/ 154940 h 301927"/>
                  <a:gd name="connsiteX9" fmla="*/ 2507053 w 7073973"/>
                  <a:gd name="connsiteY9" fmla="*/ 124460 h 301927"/>
                  <a:gd name="connsiteX10" fmla="*/ 2085413 w 7073973"/>
                  <a:gd name="connsiteY10" fmla="*/ 106680 h 301927"/>
                  <a:gd name="connsiteX11" fmla="*/ 5153 w 7073973"/>
                  <a:gd name="connsiteY11" fmla="*/ 104140 h 301927"/>
                  <a:gd name="connsiteX12" fmla="*/ 73 w 7073973"/>
                  <a:gd name="connsiteY12" fmla="*/ 12700 h 301927"/>
                  <a:gd name="connsiteX0" fmla="*/ 73 w 7073973"/>
                  <a:gd name="connsiteY0" fmla="*/ 12700 h 301927"/>
                  <a:gd name="connsiteX1" fmla="*/ 2080333 w 7073973"/>
                  <a:gd name="connsiteY1" fmla="*/ 0 h 301927"/>
                  <a:gd name="connsiteX2" fmla="*/ 2504513 w 7073973"/>
                  <a:gd name="connsiteY2" fmla="*/ 45720 h 301927"/>
                  <a:gd name="connsiteX3" fmla="*/ 4577153 w 7073973"/>
                  <a:gd name="connsiteY3" fmla="*/ 43180 h 301927"/>
                  <a:gd name="connsiteX4" fmla="*/ 4998793 w 7073973"/>
                  <a:gd name="connsiteY4" fmla="*/ 170180 h 301927"/>
                  <a:gd name="connsiteX5" fmla="*/ 7071433 w 7073973"/>
                  <a:gd name="connsiteY5" fmla="*/ 180340 h 301927"/>
                  <a:gd name="connsiteX6" fmla="*/ 7073973 w 7073973"/>
                  <a:gd name="connsiteY6" fmla="*/ 294640 h 301927"/>
                  <a:gd name="connsiteX7" fmla="*/ 4993713 w 7073973"/>
                  <a:gd name="connsiteY7" fmla="*/ 276860 h 301927"/>
                  <a:gd name="connsiteX8" fmla="*/ 4594933 w 7073973"/>
                  <a:gd name="connsiteY8" fmla="*/ 119380 h 301927"/>
                  <a:gd name="connsiteX9" fmla="*/ 2507053 w 7073973"/>
                  <a:gd name="connsiteY9" fmla="*/ 124460 h 301927"/>
                  <a:gd name="connsiteX10" fmla="*/ 2085413 w 7073973"/>
                  <a:gd name="connsiteY10" fmla="*/ 106680 h 301927"/>
                  <a:gd name="connsiteX11" fmla="*/ 5153 w 7073973"/>
                  <a:gd name="connsiteY11" fmla="*/ 104140 h 301927"/>
                  <a:gd name="connsiteX12" fmla="*/ 73 w 7073973"/>
                  <a:gd name="connsiteY12" fmla="*/ 12700 h 301927"/>
                  <a:gd name="connsiteX0" fmla="*/ 73 w 7073973"/>
                  <a:gd name="connsiteY0" fmla="*/ 12700 h 301927"/>
                  <a:gd name="connsiteX1" fmla="*/ 2080333 w 7073973"/>
                  <a:gd name="connsiteY1" fmla="*/ 0 h 301927"/>
                  <a:gd name="connsiteX2" fmla="*/ 2504513 w 7073973"/>
                  <a:gd name="connsiteY2" fmla="*/ 45720 h 301927"/>
                  <a:gd name="connsiteX3" fmla="*/ 4577153 w 7073973"/>
                  <a:gd name="connsiteY3" fmla="*/ 43180 h 301927"/>
                  <a:gd name="connsiteX4" fmla="*/ 4998793 w 7073973"/>
                  <a:gd name="connsiteY4" fmla="*/ 170180 h 301927"/>
                  <a:gd name="connsiteX5" fmla="*/ 7071433 w 7073973"/>
                  <a:gd name="connsiteY5" fmla="*/ 180340 h 301927"/>
                  <a:gd name="connsiteX6" fmla="*/ 7073973 w 7073973"/>
                  <a:gd name="connsiteY6" fmla="*/ 294640 h 301927"/>
                  <a:gd name="connsiteX7" fmla="*/ 4993713 w 7073973"/>
                  <a:gd name="connsiteY7" fmla="*/ 276860 h 301927"/>
                  <a:gd name="connsiteX8" fmla="*/ 4584773 w 7073973"/>
                  <a:gd name="connsiteY8" fmla="*/ 142240 h 301927"/>
                  <a:gd name="connsiteX9" fmla="*/ 2507053 w 7073973"/>
                  <a:gd name="connsiteY9" fmla="*/ 124460 h 301927"/>
                  <a:gd name="connsiteX10" fmla="*/ 2085413 w 7073973"/>
                  <a:gd name="connsiteY10" fmla="*/ 106680 h 301927"/>
                  <a:gd name="connsiteX11" fmla="*/ 5153 w 7073973"/>
                  <a:gd name="connsiteY11" fmla="*/ 104140 h 301927"/>
                  <a:gd name="connsiteX12" fmla="*/ 73 w 7073973"/>
                  <a:gd name="connsiteY12" fmla="*/ 12700 h 301927"/>
                  <a:gd name="connsiteX0" fmla="*/ 73 w 7073973"/>
                  <a:gd name="connsiteY0" fmla="*/ 12700 h 301927"/>
                  <a:gd name="connsiteX1" fmla="*/ 2080333 w 7073973"/>
                  <a:gd name="connsiteY1" fmla="*/ 0 h 301927"/>
                  <a:gd name="connsiteX2" fmla="*/ 2504513 w 7073973"/>
                  <a:gd name="connsiteY2" fmla="*/ 45720 h 301927"/>
                  <a:gd name="connsiteX3" fmla="*/ 4577153 w 7073973"/>
                  <a:gd name="connsiteY3" fmla="*/ 43180 h 301927"/>
                  <a:gd name="connsiteX4" fmla="*/ 4998793 w 7073973"/>
                  <a:gd name="connsiteY4" fmla="*/ 170180 h 301927"/>
                  <a:gd name="connsiteX5" fmla="*/ 7071433 w 7073973"/>
                  <a:gd name="connsiteY5" fmla="*/ 180340 h 301927"/>
                  <a:gd name="connsiteX6" fmla="*/ 7073973 w 7073973"/>
                  <a:gd name="connsiteY6" fmla="*/ 294640 h 301927"/>
                  <a:gd name="connsiteX7" fmla="*/ 4993713 w 7073973"/>
                  <a:gd name="connsiteY7" fmla="*/ 276860 h 301927"/>
                  <a:gd name="connsiteX8" fmla="*/ 4584773 w 7073973"/>
                  <a:gd name="connsiteY8" fmla="*/ 142240 h 301927"/>
                  <a:gd name="connsiteX9" fmla="*/ 2499433 w 7073973"/>
                  <a:gd name="connsiteY9" fmla="*/ 139700 h 301927"/>
                  <a:gd name="connsiteX10" fmla="*/ 2085413 w 7073973"/>
                  <a:gd name="connsiteY10" fmla="*/ 106680 h 301927"/>
                  <a:gd name="connsiteX11" fmla="*/ 5153 w 7073973"/>
                  <a:gd name="connsiteY11" fmla="*/ 104140 h 301927"/>
                  <a:gd name="connsiteX12" fmla="*/ 73 w 7073973"/>
                  <a:gd name="connsiteY12" fmla="*/ 12700 h 301927"/>
                  <a:gd name="connsiteX0" fmla="*/ 73 w 7073973"/>
                  <a:gd name="connsiteY0" fmla="*/ 12700 h 301927"/>
                  <a:gd name="connsiteX1" fmla="*/ 2080333 w 7073973"/>
                  <a:gd name="connsiteY1" fmla="*/ 0 h 301927"/>
                  <a:gd name="connsiteX2" fmla="*/ 2504513 w 7073973"/>
                  <a:gd name="connsiteY2" fmla="*/ 45720 h 301927"/>
                  <a:gd name="connsiteX3" fmla="*/ 4577153 w 7073973"/>
                  <a:gd name="connsiteY3" fmla="*/ 43180 h 301927"/>
                  <a:gd name="connsiteX4" fmla="*/ 4998793 w 7073973"/>
                  <a:gd name="connsiteY4" fmla="*/ 170180 h 301927"/>
                  <a:gd name="connsiteX5" fmla="*/ 7068893 w 7073973"/>
                  <a:gd name="connsiteY5" fmla="*/ 233680 h 301927"/>
                  <a:gd name="connsiteX6" fmla="*/ 7073973 w 7073973"/>
                  <a:gd name="connsiteY6" fmla="*/ 294640 h 301927"/>
                  <a:gd name="connsiteX7" fmla="*/ 4993713 w 7073973"/>
                  <a:gd name="connsiteY7" fmla="*/ 276860 h 301927"/>
                  <a:gd name="connsiteX8" fmla="*/ 4584773 w 7073973"/>
                  <a:gd name="connsiteY8" fmla="*/ 142240 h 301927"/>
                  <a:gd name="connsiteX9" fmla="*/ 2499433 w 7073973"/>
                  <a:gd name="connsiteY9" fmla="*/ 139700 h 301927"/>
                  <a:gd name="connsiteX10" fmla="*/ 2085413 w 7073973"/>
                  <a:gd name="connsiteY10" fmla="*/ 106680 h 301927"/>
                  <a:gd name="connsiteX11" fmla="*/ 5153 w 7073973"/>
                  <a:gd name="connsiteY11" fmla="*/ 104140 h 301927"/>
                  <a:gd name="connsiteX12" fmla="*/ 73 w 7073973"/>
                  <a:gd name="connsiteY12" fmla="*/ 12700 h 301927"/>
                  <a:gd name="connsiteX0" fmla="*/ 73 w 7073973"/>
                  <a:gd name="connsiteY0" fmla="*/ 12700 h 301927"/>
                  <a:gd name="connsiteX1" fmla="*/ 2080333 w 7073973"/>
                  <a:gd name="connsiteY1" fmla="*/ 0 h 301927"/>
                  <a:gd name="connsiteX2" fmla="*/ 2504513 w 7073973"/>
                  <a:gd name="connsiteY2" fmla="*/ 45720 h 301927"/>
                  <a:gd name="connsiteX3" fmla="*/ 4577153 w 7073973"/>
                  <a:gd name="connsiteY3" fmla="*/ 43180 h 301927"/>
                  <a:gd name="connsiteX4" fmla="*/ 5006413 w 7073973"/>
                  <a:gd name="connsiteY4" fmla="*/ 226060 h 301927"/>
                  <a:gd name="connsiteX5" fmla="*/ 7068893 w 7073973"/>
                  <a:gd name="connsiteY5" fmla="*/ 233680 h 301927"/>
                  <a:gd name="connsiteX6" fmla="*/ 7073973 w 7073973"/>
                  <a:gd name="connsiteY6" fmla="*/ 294640 h 301927"/>
                  <a:gd name="connsiteX7" fmla="*/ 4993713 w 7073973"/>
                  <a:gd name="connsiteY7" fmla="*/ 276860 h 301927"/>
                  <a:gd name="connsiteX8" fmla="*/ 4584773 w 7073973"/>
                  <a:gd name="connsiteY8" fmla="*/ 142240 h 301927"/>
                  <a:gd name="connsiteX9" fmla="*/ 2499433 w 7073973"/>
                  <a:gd name="connsiteY9" fmla="*/ 139700 h 301927"/>
                  <a:gd name="connsiteX10" fmla="*/ 2085413 w 7073973"/>
                  <a:gd name="connsiteY10" fmla="*/ 106680 h 301927"/>
                  <a:gd name="connsiteX11" fmla="*/ 5153 w 7073973"/>
                  <a:gd name="connsiteY11" fmla="*/ 104140 h 301927"/>
                  <a:gd name="connsiteX12" fmla="*/ 73 w 7073973"/>
                  <a:gd name="connsiteY12" fmla="*/ 12700 h 301927"/>
                  <a:gd name="connsiteX0" fmla="*/ 73 w 7073973"/>
                  <a:gd name="connsiteY0" fmla="*/ 12700 h 337428"/>
                  <a:gd name="connsiteX1" fmla="*/ 2080333 w 7073973"/>
                  <a:gd name="connsiteY1" fmla="*/ 0 h 337428"/>
                  <a:gd name="connsiteX2" fmla="*/ 2504513 w 7073973"/>
                  <a:gd name="connsiteY2" fmla="*/ 45720 h 337428"/>
                  <a:gd name="connsiteX3" fmla="*/ 4577153 w 7073973"/>
                  <a:gd name="connsiteY3" fmla="*/ 43180 h 337428"/>
                  <a:gd name="connsiteX4" fmla="*/ 5006413 w 7073973"/>
                  <a:gd name="connsiteY4" fmla="*/ 226060 h 337428"/>
                  <a:gd name="connsiteX5" fmla="*/ 7068893 w 7073973"/>
                  <a:gd name="connsiteY5" fmla="*/ 233680 h 337428"/>
                  <a:gd name="connsiteX6" fmla="*/ 7073973 w 7073973"/>
                  <a:gd name="connsiteY6" fmla="*/ 294640 h 337428"/>
                  <a:gd name="connsiteX7" fmla="*/ 5003873 w 7073973"/>
                  <a:gd name="connsiteY7" fmla="*/ 335280 h 337428"/>
                  <a:gd name="connsiteX8" fmla="*/ 4584773 w 7073973"/>
                  <a:gd name="connsiteY8" fmla="*/ 142240 h 337428"/>
                  <a:gd name="connsiteX9" fmla="*/ 2499433 w 7073973"/>
                  <a:gd name="connsiteY9" fmla="*/ 139700 h 337428"/>
                  <a:gd name="connsiteX10" fmla="*/ 2085413 w 7073973"/>
                  <a:gd name="connsiteY10" fmla="*/ 106680 h 337428"/>
                  <a:gd name="connsiteX11" fmla="*/ 5153 w 7073973"/>
                  <a:gd name="connsiteY11" fmla="*/ 104140 h 337428"/>
                  <a:gd name="connsiteX12" fmla="*/ 73 w 7073973"/>
                  <a:gd name="connsiteY12" fmla="*/ 12700 h 337428"/>
                  <a:gd name="connsiteX0" fmla="*/ 73 w 7073973"/>
                  <a:gd name="connsiteY0" fmla="*/ 12700 h 337428"/>
                  <a:gd name="connsiteX1" fmla="*/ 2080333 w 7073973"/>
                  <a:gd name="connsiteY1" fmla="*/ 0 h 337428"/>
                  <a:gd name="connsiteX2" fmla="*/ 2504513 w 7073973"/>
                  <a:gd name="connsiteY2" fmla="*/ 45720 h 337428"/>
                  <a:gd name="connsiteX3" fmla="*/ 4577153 w 7073973"/>
                  <a:gd name="connsiteY3" fmla="*/ 43180 h 337428"/>
                  <a:gd name="connsiteX4" fmla="*/ 5001333 w 7073973"/>
                  <a:gd name="connsiteY4" fmla="*/ 172720 h 337428"/>
                  <a:gd name="connsiteX5" fmla="*/ 7068893 w 7073973"/>
                  <a:gd name="connsiteY5" fmla="*/ 233680 h 337428"/>
                  <a:gd name="connsiteX6" fmla="*/ 7073973 w 7073973"/>
                  <a:gd name="connsiteY6" fmla="*/ 294640 h 337428"/>
                  <a:gd name="connsiteX7" fmla="*/ 5003873 w 7073973"/>
                  <a:gd name="connsiteY7" fmla="*/ 335280 h 337428"/>
                  <a:gd name="connsiteX8" fmla="*/ 4584773 w 7073973"/>
                  <a:gd name="connsiteY8" fmla="*/ 142240 h 337428"/>
                  <a:gd name="connsiteX9" fmla="*/ 2499433 w 7073973"/>
                  <a:gd name="connsiteY9" fmla="*/ 139700 h 337428"/>
                  <a:gd name="connsiteX10" fmla="*/ 2085413 w 7073973"/>
                  <a:gd name="connsiteY10" fmla="*/ 106680 h 337428"/>
                  <a:gd name="connsiteX11" fmla="*/ 5153 w 7073973"/>
                  <a:gd name="connsiteY11" fmla="*/ 104140 h 337428"/>
                  <a:gd name="connsiteX12" fmla="*/ 73 w 7073973"/>
                  <a:gd name="connsiteY12" fmla="*/ 12700 h 337428"/>
                  <a:gd name="connsiteX0" fmla="*/ 73 w 7073973"/>
                  <a:gd name="connsiteY0" fmla="*/ 12700 h 337428"/>
                  <a:gd name="connsiteX1" fmla="*/ 2080333 w 7073973"/>
                  <a:gd name="connsiteY1" fmla="*/ 0 h 337428"/>
                  <a:gd name="connsiteX2" fmla="*/ 2504513 w 7073973"/>
                  <a:gd name="connsiteY2" fmla="*/ 45720 h 337428"/>
                  <a:gd name="connsiteX3" fmla="*/ 4577153 w 7073973"/>
                  <a:gd name="connsiteY3" fmla="*/ 43180 h 337428"/>
                  <a:gd name="connsiteX4" fmla="*/ 5001333 w 7073973"/>
                  <a:gd name="connsiteY4" fmla="*/ 172720 h 337428"/>
                  <a:gd name="connsiteX5" fmla="*/ 7068893 w 7073973"/>
                  <a:gd name="connsiteY5" fmla="*/ 170180 h 337428"/>
                  <a:gd name="connsiteX6" fmla="*/ 7073973 w 7073973"/>
                  <a:gd name="connsiteY6" fmla="*/ 294640 h 337428"/>
                  <a:gd name="connsiteX7" fmla="*/ 5003873 w 7073973"/>
                  <a:gd name="connsiteY7" fmla="*/ 335280 h 337428"/>
                  <a:gd name="connsiteX8" fmla="*/ 4584773 w 7073973"/>
                  <a:gd name="connsiteY8" fmla="*/ 142240 h 337428"/>
                  <a:gd name="connsiteX9" fmla="*/ 2499433 w 7073973"/>
                  <a:gd name="connsiteY9" fmla="*/ 139700 h 337428"/>
                  <a:gd name="connsiteX10" fmla="*/ 2085413 w 7073973"/>
                  <a:gd name="connsiteY10" fmla="*/ 106680 h 337428"/>
                  <a:gd name="connsiteX11" fmla="*/ 5153 w 7073973"/>
                  <a:gd name="connsiteY11" fmla="*/ 104140 h 337428"/>
                  <a:gd name="connsiteX12" fmla="*/ 73 w 7073973"/>
                  <a:gd name="connsiteY12" fmla="*/ 12700 h 337428"/>
                  <a:gd name="connsiteX0" fmla="*/ 73 w 7074131"/>
                  <a:gd name="connsiteY0" fmla="*/ 12700 h 337428"/>
                  <a:gd name="connsiteX1" fmla="*/ 2080333 w 7074131"/>
                  <a:gd name="connsiteY1" fmla="*/ 0 h 337428"/>
                  <a:gd name="connsiteX2" fmla="*/ 2504513 w 7074131"/>
                  <a:gd name="connsiteY2" fmla="*/ 45720 h 337428"/>
                  <a:gd name="connsiteX3" fmla="*/ 4577153 w 7074131"/>
                  <a:gd name="connsiteY3" fmla="*/ 43180 h 337428"/>
                  <a:gd name="connsiteX4" fmla="*/ 5001333 w 7074131"/>
                  <a:gd name="connsiteY4" fmla="*/ 172720 h 337428"/>
                  <a:gd name="connsiteX5" fmla="*/ 7073973 w 7074131"/>
                  <a:gd name="connsiteY5" fmla="*/ 228600 h 337428"/>
                  <a:gd name="connsiteX6" fmla="*/ 7073973 w 7074131"/>
                  <a:gd name="connsiteY6" fmla="*/ 294640 h 337428"/>
                  <a:gd name="connsiteX7" fmla="*/ 5003873 w 7074131"/>
                  <a:gd name="connsiteY7" fmla="*/ 335280 h 337428"/>
                  <a:gd name="connsiteX8" fmla="*/ 4584773 w 7074131"/>
                  <a:gd name="connsiteY8" fmla="*/ 142240 h 337428"/>
                  <a:gd name="connsiteX9" fmla="*/ 2499433 w 7074131"/>
                  <a:gd name="connsiteY9" fmla="*/ 139700 h 337428"/>
                  <a:gd name="connsiteX10" fmla="*/ 2085413 w 7074131"/>
                  <a:gd name="connsiteY10" fmla="*/ 106680 h 337428"/>
                  <a:gd name="connsiteX11" fmla="*/ 5153 w 7074131"/>
                  <a:gd name="connsiteY11" fmla="*/ 104140 h 337428"/>
                  <a:gd name="connsiteX12" fmla="*/ 73 w 7074131"/>
                  <a:gd name="connsiteY12" fmla="*/ 12700 h 337428"/>
                  <a:gd name="connsiteX0" fmla="*/ 73 w 7074131"/>
                  <a:gd name="connsiteY0" fmla="*/ 12700 h 337428"/>
                  <a:gd name="connsiteX1" fmla="*/ 2080333 w 7074131"/>
                  <a:gd name="connsiteY1" fmla="*/ 0 h 337428"/>
                  <a:gd name="connsiteX2" fmla="*/ 2504513 w 7074131"/>
                  <a:gd name="connsiteY2" fmla="*/ 45720 h 337428"/>
                  <a:gd name="connsiteX3" fmla="*/ 4577153 w 7074131"/>
                  <a:gd name="connsiteY3" fmla="*/ 43180 h 337428"/>
                  <a:gd name="connsiteX4" fmla="*/ 5003873 w 7074131"/>
                  <a:gd name="connsiteY4" fmla="*/ 220980 h 337428"/>
                  <a:gd name="connsiteX5" fmla="*/ 7073973 w 7074131"/>
                  <a:gd name="connsiteY5" fmla="*/ 228600 h 337428"/>
                  <a:gd name="connsiteX6" fmla="*/ 7073973 w 7074131"/>
                  <a:gd name="connsiteY6" fmla="*/ 294640 h 337428"/>
                  <a:gd name="connsiteX7" fmla="*/ 5003873 w 7074131"/>
                  <a:gd name="connsiteY7" fmla="*/ 335280 h 337428"/>
                  <a:gd name="connsiteX8" fmla="*/ 4584773 w 7074131"/>
                  <a:gd name="connsiteY8" fmla="*/ 142240 h 337428"/>
                  <a:gd name="connsiteX9" fmla="*/ 2499433 w 7074131"/>
                  <a:gd name="connsiteY9" fmla="*/ 139700 h 337428"/>
                  <a:gd name="connsiteX10" fmla="*/ 2085413 w 7074131"/>
                  <a:gd name="connsiteY10" fmla="*/ 106680 h 337428"/>
                  <a:gd name="connsiteX11" fmla="*/ 5153 w 7074131"/>
                  <a:gd name="connsiteY11" fmla="*/ 104140 h 337428"/>
                  <a:gd name="connsiteX12" fmla="*/ 73 w 7074131"/>
                  <a:gd name="connsiteY12" fmla="*/ 12700 h 337428"/>
                  <a:gd name="connsiteX0" fmla="*/ 73 w 7074131"/>
                  <a:gd name="connsiteY0" fmla="*/ 12700 h 311654"/>
                  <a:gd name="connsiteX1" fmla="*/ 2080333 w 7074131"/>
                  <a:gd name="connsiteY1" fmla="*/ 0 h 311654"/>
                  <a:gd name="connsiteX2" fmla="*/ 2504513 w 7074131"/>
                  <a:gd name="connsiteY2" fmla="*/ 45720 h 311654"/>
                  <a:gd name="connsiteX3" fmla="*/ 4577153 w 7074131"/>
                  <a:gd name="connsiteY3" fmla="*/ 43180 h 311654"/>
                  <a:gd name="connsiteX4" fmla="*/ 5003873 w 7074131"/>
                  <a:gd name="connsiteY4" fmla="*/ 220980 h 311654"/>
                  <a:gd name="connsiteX5" fmla="*/ 7073973 w 7074131"/>
                  <a:gd name="connsiteY5" fmla="*/ 228600 h 311654"/>
                  <a:gd name="connsiteX6" fmla="*/ 7073973 w 7074131"/>
                  <a:gd name="connsiteY6" fmla="*/ 294640 h 311654"/>
                  <a:gd name="connsiteX7" fmla="*/ 5006413 w 7074131"/>
                  <a:gd name="connsiteY7" fmla="*/ 304800 h 311654"/>
                  <a:gd name="connsiteX8" fmla="*/ 4584773 w 7074131"/>
                  <a:gd name="connsiteY8" fmla="*/ 142240 h 311654"/>
                  <a:gd name="connsiteX9" fmla="*/ 2499433 w 7074131"/>
                  <a:gd name="connsiteY9" fmla="*/ 139700 h 311654"/>
                  <a:gd name="connsiteX10" fmla="*/ 2085413 w 7074131"/>
                  <a:gd name="connsiteY10" fmla="*/ 106680 h 311654"/>
                  <a:gd name="connsiteX11" fmla="*/ 5153 w 7074131"/>
                  <a:gd name="connsiteY11" fmla="*/ 104140 h 311654"/>
                  <a:gd name="connsiteX12" fmla="*/ 73 w 7074131"/>
                  <a:gd name="connsiteY12" fmla="*/ 12700 h 311654"/>
                  <a:gd name="connsiteX0" fmla="*/ 73 w 7074087"/>
                  <a:gd name="connsiteY0" fmla="*/ 12700 h 321827"/>
                  <a:gd name="connsiteX1" fmla="*/ 2080333 w 7074087"/>
                  <a:gd name="connsiteY1" fmla="*/ 0 h 321827"/>
                  <a:gd name="connsiteX2" fmla="*/ 2504513 w 7074087"/>
                  <a:gd name="connsiteY2" fmla="*/ 45720 h 321827"/>
                  <a:gd name="connsiteX3" fmla="*/ 4577153 w 7074087"/>
                  <a:gd name="connsiteY3" fmla="*/ 43180 h 321827"/>
                  <a:gd name="connsiteX4" fmla="*/ 5003873 w 7074087"/>
                  <a:gd name="connsiteY4" fmla="*/ 220980 h 321827"/>
                  <a:gd name="connsiteX5" fmla="*/ 7073973 w 7074087"/>
                  <a:gd name="connsiteY5" fmla="*/ 228600 h 321827"/>
                  <a:gd name="connsiteX6" fmla="*/ 7068893 w 7074087"/>
                  <a:gd name="connsiteY6" fmla="*/ 312420 h 321827"/>
                  <a:gd name="connsiteX7" fmla="*/ 5006413 w 7074087"/>
                  <a:gd name="connsiteY7" fmla="*/ 304800 h 321827"/>
                  <a:gd name="connsiteX8" fmla="*/ 4584773 w 7074087"/>
                  <a:gd name="connsiteY8" fmla="*/ 142240 h 321827"/>
                  <a:gd name="connsiteX9" fmla="*/ 2499433 w 7074087"/>
                  <a:gd name="connsiteY9" fmla="*/ 139700 h 321827"/>
                  <a:gd name="connsiteX10" fmla="*/ 2085413 w 7074087"/>
                  <a:gd name="connsiteY10" fmla="*/ 106680 h 321827"/>
                  <a:gd name="connsiteX11" fmla="*/ 5153 w 7074087"/>
                  <a:gd name="connsiteY11" fmla="*/ 104140 h 321827"/>
                  <a:gd name="connsiteX12" fmla="*/ 73 w 7074087"/>
                  <a:gd name="connsiteY12" fmla="*/ 12700 h 321827"/>
                  <a:gd name="connsiteX0" fmla="*/ 73 w 7074087"/>
                  <a:gd name="connsiteY0" fmla="*/ 12700 h 315055"/>
                  <a:gd name="connsiteX1" fmla="*/ 2080333 w 7074087"/>
                  <a:gd name="connsiteY1" fmla="*/ 0 h 315055"/>
                  <a:gd name="connsiteX2" fmla="*/ 2504513 w 7074087"/>
                  <a:gd name="connsiteY2" fmla="*/ 45720 h 315055"/>
                  <a:gd name="connsiteX3" fmla="*/ 4577153 w 7074087"/>
                  <a:gd name="connsiteY3" fmla="*/ 43180 h 315055"/>
                  <a:gd name="connsiteX4" fmla="*/ 5003873 w 7074087"/>
                  <a:gd name="connsiteY4" fmla="*/ 220980 h 315055"/>
                  <a:gd name="connsiteX5" fmla="*/ 7073973 w 7074087"/>
                  <a:gd name="connsiteY5" fmla="*/ 228600 h 315055"/>
                  <a:gd name="connsiteX6" fmla="*/ 7068893 w 7074087"/>
                  <a:gd name="connsiteY6" fmla="*/ 312420 h 315055"/>
                  <a:gd name="connsiteX7" fmla="*/ 5006413 w 7074087"/>
                  <a:gd name="connsiteY7" fmla="*/ 304800 h 315055"/>
                  <a:gd name="connsiteX8" fmla="*/ 4584773 w 7074087"/>
                  <a:gd name="connsiteY8" fmla="*/ 142240 h 315055"/>
                  <a:gd name="connsiteX9" fmla="*/ 2499433 w 7074087"/>
                  <a:gd name="connsiteY9" fmla="*/ 139700 h 315055"/>
                  <a:gd name="connsiteX10" fmla="*/ 2085413 w 7074087"/>
                  <a:gd name="connsiteY10" fmla="*/ 106680 h 315055"/>
                  <a:gd name="connsiteX11" fmla="*/ 5153 w 7074087"/>
                  <a:gd name="connsiteY11" fmla="*/ 104140 h 315055"/>
                  <a:gd name="connsiteX12" fmla="*/ 73 w 7074087"/>
                  <a:gd name="connsiteY12" fmla="*/ 12700 h 315055"/>
                  <a:gd name="connsiteX0" fmla="*/ 73 w 7068893"/>
                  <a:gd name="connsiteY0" fmla="*/ 12700 h 315055"/>
                  <a:gd name="connsiteX1" fmla="*/ 2080333 w 7068893"/>
                  <a:gd name="connsiteY1" fmla="*/ 0 h 315055"/>
                  <a:gd name="connsiteX2" fmla="*/ 2504513 w 7068893"/>
                  <a:gd name="connsiteY2" fmla="*/ 45720 h 315055"/>
                  <a:gd name="connsiteX3" fmla="*/ 4577153 w 7068893"/>
                  <a:gd name="connsiteY3" fmla="*/ 43180 h 315055"/>
                  <a:gd name="connsiteX4" fmla="*/ 5003873 w 7068893"/>
                  <a:gd name="connsiteY4" fmla="*/ 220980 h 315055"/>
                  <a:gd name="connsiteX5" fmla="*/ 7061273 w 7068893"/>
                  <a:gd name="connsiteY5" fmla="*/ 228600 h 315055"/>
                  <a:gd name="connsiteX6" fmla="*/ 7068893 w 7068893"/>
                  <a:gd name="connsiteY6" fmla="*/ 312420 h 315055"/>
                  <a:gd name="connsiteX7" fmla="*/ 5006413 w 7068893"/>
                  <a:gd name="connsiteY7" fmla="*/ 304800 h 315055"/>
                  <a:gd name="connsiteX8" fmla="*/ 4584773 w 7068893"/>
                  <a:gd name="connsiteY8" fmla="*/ 142240 h 315055"/>
                  <a:gd name="connsiteX9" fmla="*/ 2499433 w 7068893"/>
                  <a:gd name="connsiteY9" fmla="*/ 139700 h 315055"/>
                  <a:gd name="connsiteX10" fmla="*/ 2085413 w 7068893"/>
                  <a:gd name="connsiteY10" fmla="*/ 106680 h 315055"/>
                  <a:gd name="connsiteX11" fmla="*/ 5153 w 7068893"/>
                  <a:gd name="connsiteY11" fmla="*/ 104140 h 315055"/>
                  <a:gd name="connsiteX12" fmla="*/ 73 w 7068893"/>
                  <a:gd name="connsiteY12" fmla="*/ 12700 h 315055"/>
                  <a:gd name="connsiteX0" fmla="*/ 73 w 7071565"/>
                  <a:gd name="connsiteY0" fmla="*/ 12700 h 315055"/>
                  <a:gd name="connsiteX1" fmla="*/ 2080333 w 7071565"/>
                  <a:gd name="connsiteY1" fmla="*/ 0 h 315055"/>
                  <a:gd name="connsiteX2" fmla="*/ 2504513 w 7071565"/>
                  <a:gd name="connsiteY2" fmla="*/ 45720 h 315055"/>
                  <a:gd name="connsiteX3" fmla="*/ 4577153 w 7071565"/>
                  <a:gd name="connsiteY3" fmla="*/ 43180 h 315055"/>
                  <a:gd name="connsiteX4" fmla="*/ 5003873 w 7071565"/>
                  <a:gd name="connsiteY4" fmla="*/ 220980 h 315055"/>
                  <a:gd name="connsiteX5" fmla="*/ 7071433 w 7071565"/>
                  <a:gd name="connsiteY5" fmla="*/ 228600 h 315055"/>
                  <a:gd name="connsiteX6" fmla="*/ 7068893 w 7071565"/>
                  <a:gd name="connsiteY6" fmla="*/ 312420 h 315055"/>
                  <a:gd name="connsiteX7" fmla="*/ 5006413 w 7071565"/>
                  <a:gd name="connsiteY7" fmla="*/ 304800 h 315055"/>
                  <a:gd name="connsiteX8" fmla="*/ 4584773 w 7071565"/>
                  <a:gd name="connsiteY8" fmla="*/ 142240 h 315055"/>
                  <a:gd name="connsiteX9" fmla="*/ 2499433 w 7071565"/>
                  <a:gd name="connsiteY9" fmla="*/ 139700 h 315055"/>
                  <a:gd name="connsiteX10" fmla="*/ 2085413 w 7071565"/>
                  <a:gd name="connsiteY10" fmla="*/ 106680 h 315055"/>
                  <a:gd name="connsiteX11" fmla="*/ 5153 w 7071565"/>
                  <a:gd name="connsiteY11" fmla="*/ 104140 h 315055"/>
                  <a:gd name="connsiteX12" fmla="*/ 73 w 7071565"/>
                  <a:gd name="connsiteY12" fmla="*/ 12700 h 315055"/>
                  <a:gd name="connsiteX0" fmla="*/ 73 w 7071991"/>
                  <a:gd name="connsiteY0" fmla="*/ 12700 h 315055"/>
                  <a:gd name="connsiteX1" fmla="*/ 2080333 w 7071991"/>
                  <a:gd name="connsiteY1" fmla="*/ 0 h 315055"/>
                  <a:gd name="connsiteX2" fmla="*/ 2504513 w 7071991"/>
                  <a:gd name="connsiteY2" fmla="*/ 45720 h 315055"/>
                  <a:gd name="connsiteX3" fmla="*/ 4577153 w 7071991"/>
                  <a:gd name="connsiteY3" fmla="*/ 43180 h 315055"/>
                  <a:gd name="connsiteX4" fmla="*/ 5003873 w 7071991"/>
                  <a:gd name="connsiteY4" fmla="*/ 220980 h 315055"/>
                  <a:gd name="connsiteX5" fmla="*/ 7071433 w 7071991"/>
                  <a:gd name="connsiteY5" fmla="*/ 228600 h 315055"/>
                  <a:gd name="connsiteX6" fmla="*/ 7068893 w 7071991"/>
                  <a:gd name="connsiteY6" fmla="*/ 312420 h 315055"/>
                  <a:gd name="connsiteX7" fmla="*/ 5006413 w 7071991"/>
                  <a:gd name="connsiteY7" fmla="*/ 304800 h 315055"/>
                  <a:gd name="connsiteX8" fmla="*/ 4584773 w 7071991"/>
                  <a:gd name="connsiteY8" fmla="*/ 142240 h 315055"/>
                  <a:gd name="connsiteX9" fmla="*/ 2499433 w 7071991"/>
                  <a:gd name="connsiteY9" fmla="*/ 139700 h 315055"/>
                  <a:gd name="connsiteX10" fmla="*/ 2085413 w 7071991"/>
                  <a:gd name="connsiteY10" fmla="*/ 106680 h 315055"/>
                  <a:gd name="connsiteX11" fmla="*/ 5153 w 7071991"/>
                  <a:gd name="connsiteY11" fmla="*/ 104140 h 315055"/>
                  <a:gd name="connsiteX12" fmla="*/ 73 w 7071991"/>
                  <a:gd name="connsiteY12" fmla="*/ 12700 h 315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071991" h="315055">
                    <a:moveTo>
                      <a:pt x="73" y="12700"/>
                    </a:moveTo>
                    <a:lnTo>
                      <a:pt x="2080333" y="0"/>
                    </a:lnTo>
                    <a:cubicBezTo>
                      <a:pt x="2170503" y="11430"/>
                      <a:pt x="2292423" y="22860"/>
                      <a:pt x="2504513" y="45720"/>
                    </a:cubicBezTo>
                    <a:cubicBezTo>
                      <a:pt x="2920650" y="52917"/>
                      <a:pt x="3886273" y="44027"/>
                      <a:pt x="4577153" y="43180"/>
                    </a:cubicBezTo>
                    <a:lnTo>
                      <a:pt x="5003873" y="220980"/>
                    </a:lnTo>
                    <a:lnTo>
                      <a:pt x="7071433" y="228600"/>
                    </a:lnTo>
                    <a:cubicBezTo>
                      <a:pt x="7073126" y="282363"/>
                      <a:pt x="7070586" y="271780"/>
                      <a:pt x="7068893" y="312420"/>
                    </a:cubicBezTo>
                    <a:cubicBezTo>
                      <a:pt x="6721760" y="317500"/>
                      <a:pt x="5278616" y="315383"/>
                      <a:pt x="5006413" y="304800"/>
                    </a:cubicBezTo>
                    <a:lnTo>
                      <a:pt x="4584773" y="142240"/>
                    </a:lnTo>
                    <a:lnTo>
                      <a:pt x="2499433" y="139700"/>
                    </a:lnTo>
                    <a:lnTo>
                      <a:pt x="2085413" y="106680"/>
                    </a:lnTo>
                    <a:lnTo>
                      <a:pt x="5153" y="104140"/>
                    </a:lnTo>
                    <a:cubicBezTo>
                      <a:pt x="6000" y="66040"/>
                      <a:pt x="-774" y="50800"/>
                      <a:pt x="73" y="12700"/>
                    </a:cubicBezTo>
                    <a:close/>
                  </a:path>
                </a:pathLst>
              </a:custGeom>
              <a:solidFill>
                <a:srgbClr val="FF0000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Freeform 8"/>
              <p:cNvSpPr/>
              <p:nvPr/>
            </p:nvSpPr>
            <p:spPr>
              <a:xfrm>
                <a:off x="5102352" y="1962912"/>
                <a:ext cx="7071360" cy="1578864"/>
              </a:xfrm>
              <a:custGeom>
                <a:avLst/>
                <a:gdLst>
                  <a:gd name="connsiteX0" fmla="*/ 0 w 5187696"/>
                  <a:gd name="connsiteY0" fmla="*/ 0 h 1578864"/>
                  <a:gd name="connsiteX1" fmla="*/ 0 w 5187696"/>
                  <a:gd name="connsiteY1" fmla="*/ 1420368 h 1578864"/>
                  <a:gd name="connsiteX2" fmla="*/ 2072640 w 5187696"/>
                  <a:gd name="connsiteY2" fmla="*/ 1432560 h 1578864"/>
                  <a:gd name="connsiteX3" fmla="*/ 2499360 w 5187696"/>
                  <a:gd name="connsiteY3" fmla="*/ 1426464 h 1578864"/>
                  <a:gd name="connsiteX4" fmla="*/ 4572000 w 5187696"/>
                  <a:gd name="connsiteY4" fmla="*/ 1426464 h 1578864"/>
                  <a:gd name="connsiteX5" fmla="*/ 5004816 w 5187696"/>
                  <a:gd name="connsiteY5" fmla="*/ 1578864 h 1578864"/>
                  <a:gd name="connsiteX6" fmla="*/ 5187696 w 5187696"/>
                  <a:gd name="connsiteY6" fmla="*/ 1566672 h 1578864"/>
                  <a:gd name="connsiteX7" fmla="*/ 5138928 w 5187696"/>
                  <a:gd name="connsiteY7" fmla="*/ 0 h 1578864"/>
                  <a:gd name="connsiteX8" fmla="*/ 0 w 5187696"/>
                  <a:gd name="connsiteY8" fmla="*/ 0 h 1578864"/>
                  <a:gd name="connsiteX0" fmla="*/ 0 w 7071360"/>
                  <a:gd name="connsiteY0" fmla="*/ 0 h 1578864"/>
                  <a:gd name="connsiteX1" fmla="*/ 0 w 7071360"/>
                  <a:gd name="connsiteY1" fmla="*/ 1420368 h 1578864"/>
                  <a:gd name="connsiteX2" fmla="*/ 2072640 w 7071360"/>
                  <a:gd name="connsiteY2" fmla="*/ 1432560 h 1578864"/>
                  <a:gd name="connsiteX3" fmla="*/ 2499360 w 7071360"/>
                  <a:gd name="connsiteY3" fmla="*/ 1426464 h 1578864"/>
                  <a:gd name="connsiteX4" fmla="*/ 4572000 w 7071360"/>
                  <a:gd name="connsiteY4" fmla="*/ 1426464 h 1578864"/>
                  <a:gd name="connsiteX5" fmla="*/ 5004816 w 7071360"/>
                  <a:gd name="connsiteY5" fmla="*/ 1578864 h 1578864"/>
                  <a:gd name="connsiteX6" fmla="*/ 7071360 w 7071360"/>
                  <a:gd name="connsiteY6" fmla="*/ 1566672 h 1578864"/>
                  <a:gd name="connsiteX7" fmla="*/ 5138928 w 7071360"/>
                  <a:gd name="connsiteY7" fmla="*/ 0 h 1578864"/>
                  <a:gd name="connsiteX8" fmla="*/ 0 w 7071360"/>
                  <a:gd name="connsiteY8" fmla="*/ 0 h 1578864"/>
                  <a:gd name="connsiteX0" fmla="*/ 0 w 7071360"/>
                  <a:gd name="connsiteY0" fmla="*/ 0 h 1578864"/>
                  <a:gd name="connsiteX1" fmla="*/ 0 w 7071360"/>
                  <a:gd name="connsiteY1" fmla="*/ 1420368 h 1578864"/>
                  <a:gd name="connsiteX2" fmla="*/ 2072640 w 7071360"/>
                  <a:gd name="connsiteY2" fmla="*/ 1432560 h 1578864"/>
                  <a:gd name="connsiteX3" fmla="*/ 2499360 w 7071360"/>
                  <a:gd name="connsiteY3" fmla="*/ 1426464 h 1578864"/>
                  <a:gd name="connsiteX4" fmla="*/ 4572000 w 7071360"/>
                  <a:gd name="connsiteY4" fmla="*/ 1426464 h 1578864"/>
                  <a:gd name="connsiteX5" fmla="*/ 5004816 w 7071360"/>
                  <a:gd name="connsiteY5" fmla="*/ 1578864 h 1578864"/>
                  <a:gd name="connsiteX6" fmla="*/ 7071360 w 7071360"/>
                  <a:gd name="connsiteY6" fmla="*/ 1566672 h 1578864"/>
                  <a:gd name="connsiteX7" fmla="*/ 7065264 w 7071360"/>
                  <a:gd name="connsiteY7" fmla="*/ 6096 h 1578864"/>
                  <a:gd name="connsiteX8" fmla="*/ 0 w 7071360"/>
                  <a:gd name="connsiteY8" fmla="*/ 0 h 1578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071360" h="1578864">
                    <a:moveTo>
                      <a:pt x="0" y="0"/>
                    </a:moveTo>
                    <a:lnTo>
                      <a:pt x="0" y="1420368"/>
                    </a:lnTo>
                    <a:lnTo>
                      <a:pt x="2072640" y="1432560"/>
                    </a:lnTo>
                    <a:lnTo>
                      <a:pt x="2499360" y="1426464"/>
                    </a:lnTo>
                    <a:lnTo>
                      <a:pt x="4572000" y="1426464"/>
                    </a:lnTo>
                    <a:lnTo>
                      <a:pt x="5004816" y="1578864"/>
                    </a:lnTo>
                    <a:lnTo>
                      <a:pt x="7071360" y="1566672"/>
                    </a:lnTo>
                    <a:lnTo>
                      <a:pt x="7065264" y="60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B050">
                  <a:alpha val="10000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Freeform 9"/>
              <p:cNvSpPr/>
              <p:nvPr/>
            </p:nvSpPr>
            <p:spPr>
              <a:xfrm>
                <a:off x="5108448" y="3493008"/>
                <a:ext cx="7059168" cy="822960"/>
              </a:xfrm>
              <a:custGeom>
                <a:avLst/>
                <a:gdLst>
                  <a:gd name="connsiteX0" fmla="*/ 0 w 7059168"/>
                  <a:gd name="connsiteY0" fmla="*/ 0 h 822960"/>
                  <a:gd name="connsiteX1" fmla="*/ 0 w 7059168"/>
                  <a:gd name="connsiteY1" fmla="*/ 615696 h 822960"/>
                  <a:gd name="connsiteX2" fmla="*/ 2060448 w 7059168"/>
                  <a:gd name="connsiteY2" fmla="*/ 597408 h 822960"/>
                  <a:gd name="connsiteX3" fmla="*/ 2493264 w 7059168"/>
                  <a:gd name="connsiteY3" fmla="*/ 633984 h 822960"/>
                  <a:gd name="connsiteX4" fmla="*/ 4572000 w 7059168"/>
                  <a:gd name="connsiteY4" fmla="*/ 646176 h 822960"/>
                  <a:gd name="connsiteX5" fmla="*/ 4986528 w 7059168"/>
                  <a:gd name="connsiteY5" fmla="*/ 810768 h 822960"/>
                  <a:gd name="connsiteX6" fmla="*/ 7059168 w 7059168"/>
                  <a:gd name="connsiteY6" fmla="*/ 822960 h 822960"/>
                  <a:gd name="connsiteX7" fmla="*/ 7059168 w 7059168"/>
                  <a:gd name="connsiteY7" fmla="*/ 170688 h 822960"/>
                  <a:gd name="connsiteX8" fmla="*/ 4992624 w 7059168"/>
                  <a:gd name="connsiteY8" fmla="*/ 146304 h 822960"/>
                  <a:gd name="connsiteX9" fmla="*/ 4578096 w 7059168"/>
                  <a:gd name="connsiteY9" fmla="*/ 24384 h 822960"/>
                  <a:gd name="connsiteX10" fmla="*/ 2493264 w 7059168"/>
                  <a:gd name="connsiteY10" fmla="*/ 6096 h 822960"/>
                  <a:gd name="connsiteX11" fmla="*/ 2493264 w 7059168"/>
                  <a:gd name="connsiteY11" fmla="*/ 6096 h 822960"/>
                  <a:gd name="connsiteX12" fmla="*/ 2066544 w 7059168"/>
                  <a:gd name="connsiteY12" fmla="*/ 0 h 822960"/>
                  <a:gd name="connsiteX13" fmla="*/ 0 w 7059168"/>
                  <a:gd name="connsiteY13" fmla="*/ 0 h 822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059168" h="822960">
                    <a:moveTo>
                      <a:pt x="0" y="0"/>
                    </a:moveTo>
                    <a:lnTo>
                      <a:pt x="0" y="615696"/>
                    </a:lnTo>
                    <a:lnTo>
                      <a:pt x="2060448" y="597408"/>
                    </a:lnTo>
                    <a:lnTo>
                      <a:pt x="2493264" y="633984"/>
                    </a:lnTo>
                    <a:lnTo>
                      <a:pt x="4572000" y="646176"/>
                    </a:lnTo>
                    <a:lnTo>
                      <a:pt x="4986528" y="810768"/>
                    </a:lnTo>
                    <a:lnTo>
                      <a:pt x="7059168" y="822960"/>
                    </a:lnTo>
                    <a:lnTo>
                      <a:pt x="7059168" y="170688"/>
                    </a:lnTo>
                    <a:lnTo>
                      <a:pt x="4992624" y="146304"/>
                    </a:lnTo>
                    <a:lnTo>
                      <a:pt x="4578096" y="24384"/>
                    </a:lnTo>
                    <a:lnTo>
                      <a:pt x="2493264" y="6096"/>
                    </a:lnTo>
                    <a:lnTo>
                      <a:pt x="2493264" y="6096"/>
                    </a:lnTo>
                    <a:lnTo>
                      <a:pt x="20665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B050">
                  <a:alpha val="10000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Freeform 11"/>
            <p:cNvSpPr/>
            <p:nvPr/>
          </p:nvSpPr>
          <p:spPr>
            <a:xfrm>
              <a:off x="5106126" y="2906486"/>
              <a:ext cx="7068457" cy="150223"/>
            </a:xfrm>
            <a:custGeom>
              <a:avLst/>
              <a:gdLst>
                <a:gd name="connsiteX0" fmla="*/ 0 w 7088777"/>
                <a:gd name="connsiteY0" fmla="*/ 0 h 165463"/>
                <a:gd name="connsiteX1" fmla="*/ 2063931 w 7088777"/>
                <a:gd name="connsiteY1" fmla="*/ 0 h 165463"/>
                <a:gd name="connsiteX2" fmla="*/ 2516777 w 7088777"/>
                <a:gd name="connsiteY2" fmla="*/ 43543 h 165463"/>
                <a:gd name="connsiteX3" fmla="*/ 4572000 w 7088777"/>
                <a:gd name="connsiteY3" fmla="*/ 43543 h 165463"/>
                <a:gd name="connsiteX4" fmla="*/ 5024845 w 7088777"/>
                <a:gd name="connsiteY4" fmla="*/ 165463 h 165463"/>
                <a:gd name="connsiteX5" fmla="*/ 7088777 w 7088777"/>
                <a:gd name="connsiteY5" fmla="*/ 165463 h 165463"/>
                <a:gd name="connsiteX0" fmla="*/ 0 w 7088777"/>
                <a:gd name="connsiteY0" fmla="*/ 0 h 165463"/>
                <a:gd name="connsiteX1" fmla="*/ 2063931 w 7088777"/>
                <a:gd name="connsiteY1" fmla="*/ 0 h 165463"/>
                <a:gd name="connsiteX2" fmla="*/ 2516777 w 7088777"/>
                <a:gd name="connsiteY2" fmla="*/ 43543 h 165463"/>
                <a:gd name="connsiteX3" fmla="*/ 4579620 w 7088777"/>
                <a:gd name="connsiteY3" fmla="*/ 32113 h 165463"/>
                <a:gd name="connsiteX4" fmla="*/ 5024845 w 7088777"/>
                <a:gd name="connsiteY4" fmla="*/ 165463 h 165463"/>
                <a:gd name="connsiteX5" fmla="*/ 7088777 w 7088777"/>
                <a:gd name="connsiteY5" fmla="*/ 165463 h 165463"/>
                <a:gd name="connsiteX0" fmla="*/ 0 w 7088777"/>
                <a:gd name="connsiteY0" fmla="*/ 0 h 165463"/>
                <a:gd name="connsiteX1" fmla="*/ 2058851 w 7088777"/>
                <a:gd name="connsiteY1" fmla="*/ 20320 h 165463"/>
                <a:gd name="connsiteX2" fmla="*/ 2516777 w 7088777"/>
                <a:gd name="connsiteY2" fmla="*/ 43543 h 165463"/>
                <a:gd name="connsiteX3" fmla="*/ 4579620 w 7088777"/>
                <a:gd name="connsiteY3" fmla="*/ 32113 h 165463"/>
                <a:gd name="connsiteX4" fmla="*/ 5024845 w 7088777"/>
                <a:gd name="connsiteY4" fmla="*/ 165463 h 165463"/>
                <a:gd name="connsiteX5" fmla="*/ 7088777 w 7088777"/>
                <a:gd name="connsiteY5" fmla="*/ 165463 h 165463"/>
                <a:gd name="connsiteX0" fmla="*/ 0 w 7068457"/>
                <a:gd name="connsiteY0" fmla="*/ 0 h 150223"/>
                <a:gd name="connsiteX1" fmla="*/ 2038531 w 7068457"/>
                <a:gd name="connsiteY1" fmla="*/ 5080 h 150223"/>
                <a:gd name="connsiteX2" fmla="*/ 2496457 w 7068457"/>
                <a:gd name="connsiteY2" fmla="*/ 28303 h 150223"/>
                <a:gd name="connsiteX3" fmla="*/ 4559300 w 7068457"/>
                <a:gd name="connsiteY3" fmla="*/ 16873 h 150223"/>
                <a:gd name="connsiteX4" fmla="*/ 5004525 w 7068457"/>
                <a:gd name="connsiteY4" fmla="*/ 150223 h 150223"/>
                <a:gd name="connsiteX5" fmla="*/ 7068457 w 7068457"/>
                <a:gd name="connsiteY5" fmla="*/ 150223 h 150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068457" h="150223">
                  <a:moveTo>
                    <a:pt x="0" y="0"/>
                  </a:moveTo>
                  <a:lnTo>
                    <a:pt x="2038531" y="5080"/>
                  </a:lnTo>
                  <a:lnTo>
                    <a:pt x="2496457" y="28303"/>
                  </a:lnTo>
                  <a:lnTo>
                    <a:pt x="4559300" y="16873"/>
                  </a:lnTo>
                  <a:lnTo>
                    <a:pt x="5004525" y="150223"/>
                  </a:lnTo>
                  <a:lnTo>
                    <a:pt x="7068457" y="150223"/>
                  </a:lnTo>
                </a:path>
              </a:pathLst>
            </a:custGeom>
            <a:noFill/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3878985" y="2613844"/>
            <a:ext cx="10030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Flow Unit-01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940486" y="3636883"/>
            <a:ext cx="10030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Flow Unit-02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149085" y="2695866"/>
            <a:ext cx="4812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UDD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149085" y="1740375"/>
            <a:ext cx="4651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UDC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90D0657-D229-4F27-A535-5CEC21BA6138}"/>
              </a:ext>
            </a:extLst>
          </p:cNvPr>
          <p:cNvSpPr txBox="1"/>
          <p:nvPr/>
        </p:nvSpPr>
        <p:spPr>
          <a:xfrm>
            <a:off x="76869" y="1182683"/>
            <a:ext cx="3700616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/>
              <a:t>Enhanced Oil Recovery means injecting money into the reservoir (Hi P gas, polymers or steam)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Understanding baffles and barriers is key for well design (horizontal vs deviated or vertical as well as Steam WRM</a:t>
            </a:r>
          </a:p>
        </p:txBody>
      </p:sp>
    </p:spTree>
    <p:extLst>
      <p:ext uri="{BB962C8B-B14F-4D97-AF65-F5344CB8AC3E}">
        <p14:creationId xmlns:p14="http://schemas.microsoft.com/office/powerpoint/2010/main" val="14707926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FF4FF-E6B0-417E-B41E-E05F492A7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923" y="113334"/>
            <a:ext cx="10515600" cy="701675"/>
          </a:xfrm>
        </p:spPr>
        <p:txBody>
          <a:bodyPr>
            <a:normAutofit/>
          </a:bodyPr>
          <a:lstStyle/>
          <a:p>
            <a:r>
              <a:rPr lang="en-US" dirty="0"/>
              <a:t>Issaran Identified Themes – Diagenetic Heterogeneity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8F9CA4-0C36-45D2-B634-FF1DAA7B9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38451" y="5701238"/>
            <a:ext cx="2743200" cy="365125"/>
          </a:xfrm>
        </p:spPr>
        <p:txBody>
          <a:bodyPr/>
          <a:lstStyle/>
          <a:p>
            <a:fld id="{B9FD1FEB-8A09-4206-AF6C-FB54A24CA249}" type="slidenum">
              <a:rPr lang="en-US" smtClean="0"/>
              <a:t>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190" t="2730" r="22891" b="6527"/>
          <a:stretch/>
        </p:blipFill>
        <p:spPr>
          <a:xfrm>
            <a:off x="8206195" y="3495373"/>
            <a:ext cx="3138214" cy="262749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06195" y="6210867"/>
            <a:ext cx="3429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Fractures filled with minerals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21042" t="4384" r="24632" b="49480"/>
          <a:stretch/>
        </p:blipFill>
        <p:spPr>
          <a:xfrm>
            <a:off x="194551" y="3460250"/>
            <a:ext cx="4034986" cy="224098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94551" y="5701238"/>
            <a:ext cx="4178241" cy="753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Fossils replacement by Dolomite and-or Anhydrite</a:t>
            </a:r>
          </a:p>
        </p:txBody>
      </p:sp>
      <p:pic>
        <p:nvPicPr>
          <p:cNvPr id="15" name="Picture 14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7E50D782-763F-442E-B3D5-DC175D57DE8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49" t="6460" r="12271" b="56182"/>
          <a:stretch/>
        </p:blipFill>
        <p:spPr>
          <a:xfrm>
            <a:off x="4229536" y="3429000"/>
            <a:ext cx="3611847" cy="244700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41566AD-D32D-432C-8CC0-5913D4E3012B}"/>
              </a:ext>
            </a:extLst>
          </p:cNvPr>
          <p:cNvSpPr txBox="1"/>
          <p:nvPr/>
        </p:nvSpPr>
        <p:spPr>
          <a:xfrm>
            <a:off x="33328" y="892247"/>
            <a:ext cx="1197478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I</a:t>
            </a:r>
            <a:r>
              <a:rPr lang="en-GB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 carbonate reservoirs, 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the</a:t>
            </a:r>
            <a:r>
              <a:rPr lang="en-GB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original depositional architecture can be overprinted by later diagenetic effects. </a:t>
            </a:r>
          </a:p>
          <a:p>
            <a:pPr marL="457200" marR="0" lvl="0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Cementation, dissolution, compaction, dolomitization and fracturing are normal diagenetic impacts in carbonate reservoirs. </a:t>
            </a:r>
            <a:endParaRPr lang="en-GB" sz="24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457200" marR="0" lvl="0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It can completely modify the depositional K/PHI properties.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194914B-7631-4AF9-AEE3-CC9ABA0BB2FB}"/>
              </a:ext>
            </a:extLst>
          </p:cNvPr>
          <p:cNvSpPr txBox="1"/>
          <p:nvPr/>
        </p:nvSpPr>
        <p:spPr>
          <a:xfrm>
            <a:off x="4170319" y="5953240"/>
            <a:ext cx="36488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Dissolution of fossils high porosity</a:t>
            </a:r>
          </a:p>
          <a:p>
            <a:pPr algn="ctr"/>
            <a:r>
              <a:rPr lang="en-US" dirty="0"/>
              <a:t>And no change in permeability</a:t>
            </a:r>
          </a:p>
        </p:txBody>
      </p:sp>
    </p:spTree>
    <p:extLst>
      <p:ext uri="{BB962C8B-B14F-4D97-AF65-F5344CB8AC3E}">
        <p14:creationId xmlns:p14="http://schemas.microsoft.com/office/powerpoint/2010/main" val="40502435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FF4FF-E6B0-417E-B41E-E05F492A7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9666" y="0"/>
            <a:ext cx="10515600" cy="701675"/>
          </a:xfrm>
        </p:spPr>
        <p:txBody>
          <a:bodyPr>
            <a:normAutofit/>
          </a:bodyPr>
          <a:lstStyle/>
          <a:p>
            <a:r>
              <a:rPr lang="en-US" dirty="0"/>
              <a:t>Issaran Identified Themes – Diagenetic Heterogeneity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11E5BF9-F64F-4F6A-A721-E53869CBA420}"/>
              </a:ext>
            </a:extLst>
          </p:cNvPr>
          <p:cNvGrpSpPr/>
          <p:nvPr/>
        </p:nvGrpSpPr>
        <p:grpSpPr>
          <a:xfrm>
            <a:off x="331619" y="575275"/>
            <a:ext cx="10850715" cy="6282725"/>
            <a:chOff x="1299029" y="972841"/>
            <a:chExt cx="8665028" cy="478933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8E2B20A-3295-4037-BD8D-30D6EA2777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0595" t="15433" r="20596" b="48652"/>
            <a:stretch/>
          </p:blipFill>
          <p:spPr>
            <a:xfrm>
              <a:off x="1299029" y="972841"/>
              <a:ext cx="8665028" cy="2975044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0C569FFD-5DEE-4273-994E-21CDAB1194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0595" t="65101" r="20596" b="12997"/>
            <a:stretch/>
          </p:blipFill>
          <p:spPr>
            <a:xfrm>
              <a:off x="1299029" y="3947885"/>
              <a:ext cx="8665028" cy="1814286"/>
            </a:xfrm>
            <a:prstGeom prst="rect">
              <a:avLst/>
            </a:prstGeom>
          </p:spPr>
        </p:pic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D04CC3D7-DB68-49F6-B8F5-0896068C9247}"/>
              </a:ext>
            </a:extLst>
          </p:cNvPr>
          <p:cNvSpPr/>
          <p:nvPr/>
        </p:nvSpPr>
        <p:spPr>
          <a:xfrm>
            <a:off x="3427799" y="6345625"/>
            <a:ext cx="3249225" cy="4148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AFR taken in every well is key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Niche expertise in HLB Cairo great help</a:t>
            </a:r>
          </a:p>
        </p:txBody>
      </p:sp>
    </p:spTree>
    <p:extLst>
      <p:ext uri="{BB962C8B-B14F-4D97-AF65-F5344CB8AC3E}">
        <p14:creationId xmlns:p14="http://schemas.microsoft.com/office/powerpoint/2010/main" val="1067987875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12966</TotalTime>
  <Words>772</Words>
  <Application>Microsoft Office PowerPoint</Application>
  <PresentationFormat>Widescreen</PresentationFormat>
  <Paragraphs>177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Arial Rounded MT Bold</vt:lpstr>
      <vt:lpstr>Bookman Old Style</vt:lpstr>
      <vt:lpstr>Calibri</vt:lpstr>
      <vt:lpstr>Helvetica</vt:lpstr>
      <vt:lpstr>Segoe UI Historic</vt:lpstr>
      <vt:lpstr>Symbol</vt:lpstr>
      <vt:lpstr>Wingdings</vt:lpstr>
      <vt:lpstr>Custom Design</vt:lpstr>
      <vt:lpstr>Themes of Carbonate Oil field Complexity Issaran Field November 2021</vt:lpstr>
      <vt:lpstr>PowerPoint Presentation</vt:lpstr>
      <vt:lpstr>Dual Porosity Behaviour at field scale: Qarn Alam Oilfield, PDO Oman</vt:lpstr>
      <vt:lpstr>Resolving Carbonate Reservoir Complexity – Issaran Identified Themes</vt:lpstr>
      <vt:lpstr>Issaran Identified Themes – Depositional and Facies Heterogeneity</vt:lpstr>
      <vt:lpstr>Issaran Identified Themes – Depositional and Facies Heterogeneity</vt:lpstr>
      <vt:lpstr>Issaran Identified Themes – High Resolution Flow unit Identification</vt:lpstr>
      <vt:lpstr>Issaran Identified Themes – Diagenetic Heterogeneity</vt:lpstr>
      <vt:lpstr>Issaran Identified Themes – Diagenetic Heterogeneity</vt:lpstr>
      <vt:lpstr>Issaran Identified Themes – Diagenetic Heterogeneity</vt:lpstr>
      <vt:lpstr>Issaran Identified Themes – Fracture Modelling</vt:lpstr>
      <vt:lpstr>Issaran Identified Themes – Fracture Modelling</vt:lpstr>
      <vt:lpstr>Issaran Identified Themes – Petrophysical Complexity</vt:lpstr>
      <vt:lpstr>Issaran Identified Themes – new technology implementation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Walaa Khalaf</dc:creator>
  <cp:lastModifiedBy>Steven Van Rossem</cp:lastModifiedBy>
  <cp:revision>89</cp:revision>
  <cp:lastPrinted>2021-10-31T10:19:59Z</cp:lastPrinted>
  <dcterms:created xsi:type="dcterms:W3CDTF">2019-10-19T17:57:13Z</dcterms:created>
  <dcterms:modified xsi:type="dcterms:W3CDTF">2021-11-24T08:58:39Z</dcterms:modified>
</cp:coreProperties>
</file>